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4" r:id="rId6"/>
    <p:sldId id="268" r:id="rId7"/>
    <p:sldId id="270" r:id="rId8"/>
    <p:sldId id="269" r:id="rId9"/>
    <p:sldId id="271" r:id="rId10"/>
    <p:sldId id="272" r:id="rId11"/>
    <p:sldId id="275" r:id="rId12"/>
    <p:sldId id="273" r:id="rId13"/>
    <p:sldId id="274" r:id="rId14"/>
    <p:sldId id="280" r:id="rId15"/>
    <p:sldId id="276" r:id="rId16"/>
    <p:sldId id="277" r:id="rId17"/>
    <p:sldId id="278" r:id="rId18"/>
    <p:sldId id="279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3317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31602"/>
            <a:ext cx="7772400" cy="133638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8C12755-CEF6-024D-81D2-13C743E1EE55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0405E67-5E4D-814D-8EF1-F5B69904A0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0893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2755-CEF6-024D-81D2-13C743E1EE55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5E67-5E4D-814D-8EF1-F5B69904A0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9454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133176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2755-CEF6-024D-81D2-13C743E1EE55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5E67-5E4D-814D-8EF1-F5B69904A0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483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2755-CEF6-024D-81D2-13C743E1EE55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5E67-5E4D-814D-8EF1-F5B69904A0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968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2755-CEF6-024D-81D2-13C743E1EE55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5E67-5E4D-814D-8EF1-F5B69904A0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5677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2755-CEF6-024D-81D2-13C743E1EE55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5E67-5E4D-814D-8EF1-F5B69904A0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29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2755-CEF6-024D-81D2-13C743E1EE55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5E67-5E4D-814D-8EF1-F5B69904A0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7110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043" y="399124"/>
            <a:ext cx="7066757" cy="6078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69776"/>
            <a:ext cx="5111750" cy="47563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69776"/>
            <a:ext cx="3008313" cy="4756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2755-CEF6-024D-81D2-13C743E1EE55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5E67-5E4D-814D-8EF1-F5B69904A0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021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12755-CEF6-024D-81D2-13C743E1EE55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5E67-5E4D-814D-8EF1-F5B69904A0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1234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5643" y="274638"/>
            <a:ext cx="70811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08C12755-CEF6-024D-81D2-13C743E1EE55}" type="datetimeFigureOut">
              <a:rPr lang="en-US" smtClean="0"/>
              <a:pPr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405E67-5E4D-814D-8EF1-F5B69904A0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5776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133176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133176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133176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133176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133176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sekretariat@crdm.cz" TargetMode="External"/><Relationship Id="rId2" Type="http://schemas.openxmlformats.org/officeDocument/2006/relationships/hyperlink" Target="http://www.crdm.c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hyperlink" Target="http://crdm.cz/download/pojisteni/2014/pojisteni-2014-uraz-vzor-oznameni-urazu.pdf" TargetMode="External"/><Relationship Id="rId4" Type="http://schemas.openxmlformats.org/officeDocument/2006/relationships/hyperlink" Target="http://crdm.cz/download/pojisteni/2014/pojisteni-2014-uraz-oznameni-urazu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oop.cz/" TargetMode="External"/><Relationship Id="rId2" Type="http://schemas.openxmlformats.org/officeDocument/2006/relationships/hyperlink" Target="http://www.crdm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koop.cz/reseni-skod/formulare-pro-hlaseni-skod/" TargetMode="External"/><Relationship Id="rId5" Type="http://schemas.openxmlformats.org/officeDocument/2006/relationships/hyperlink" Target="http://crdm.cz/pojisteni/" TargetMode="External"/><Relationship Id="rId4" Type="http://schemas.openxmlformats.org/officeDocument/2006/relationships/hyperlink" Target="http://www.koop.cz/kontakt/kde-nas-hledat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	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OZNÁMENÍ ÚRAZU</a:t>
            </a:r>
            <a:b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POSTUP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409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JAK TISKOPIS VYPLNIT</a:t>
            </a:r>
            <a:endParaRPr lang="cs-CZ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19" y="1417638"/>
            <a:ext cx="7955280" cy="4324795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pPr>
              <a:buNone/>
            </a:pPr>
            <a:r>
              <a:rPr lang="cs-CZ" b="1" dirty="0" smtClean="0">
                <a:solidFill>
                  <a:schemeClr val="bg1"/>
                </a:solidFill>
              </a:rPr>
              <a:t>C. ÚDAJE O POJIŠTĚNÍ A ÚRAZU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676655" y="2012121"/>
            <a:ext cx="23836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chemeClr val="accent5"/>
                </a:solidFill>
              </a:rPr>
              <a:t>KÓD ÚRAZU</a:t>
            </a:r>
            <a:r>
              <a:rPr lang="cs-CZ" sz="2400" b="1" dirty="0" smtClean="0">
                <a:solidFill>
                  <a:schemeClr val="accent5"/>
                </a:solidFill>
              </a:rPr>
              <a:t>: </a:t>
            </a:r>
            <a:endParaRPr lang="cs-CZ" sz="2400" b="1" dirty="0">
              <a:solidFill>
                <a:schemeClr val="accent5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676655" y="3230171"/>
            <a:ext cx="7891273" cy="813816"/>
          </a:xfrm>
          <a:prstGeom prst="rect">
            <a:avLst/>
          </a:prstGeom>
          <a:noFill/>
        </p:spPr>
        <p:txBody>
          <a:bodyPr wrap="square" tIns="216000" rtlCol="0">
            <a:noAutofit/>
          </a:bodyPr>
          <a:lstStyle/>
          <a:p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Skládá se ze 3 číslic – </a:t>
            </a:r>
            <a:r>
              <a:rPr lang="cs-CZ" sz="2400" b="1" dirty="0" smtClean="0">
                <a:solidFill>
                  <a:schemeClr val="accent5"/>
                </a:solidFill>
              </a:rPr>
              <a:t>TYP AKCE (a) </a:t>
            </a:r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+ </a:t>
            </a:r>
            <a:r>
              <a:rPr lang="cs-CZ" sz="2400" b="1" dirty="0" smtClean="0">
                <a:solidFill>
                  <a:schemeClr val="accent3"/>
                </a:solidFill>
              </a:rPr>
              <a:t>MÍSTO (b)</a:t>
            </a:r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 + </a:t>
            </a:r>
            <a:r>
              <a:rPr lang="cs-CZ" sz="2400" b="1" dirty="0" smtClean="0">
                <a:solidFill>
                  <a:schemeClr val="tx2"/>
                </a:solidFill>
              </a:rPr>
              <a:t>ČINNOST (c)</a:t>
            </a:r>
            <a:endParaRPr lang="cs-CZ" sz="2400" b="1" dirty="0">
              <a:solidFill>
                <a:schemeClr val="tx2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685800" y="4347418"/>
            <a:ext cx="75255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Tedy např. kód </a:t>
            </a:r>
            <a:r>
              <a:rPr lang="cs-CZ" sz="2000" b="1" dirty="0" smtClean="0">
                <a:solidFill>
                  <a:schemeClr val="tx2">
                    <a:lumMod val="75000"/>
                  </a:schemeClr>
                </a:solidFill>
              </a:rPr>
              <a:t>316</a:t>
            </a:r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 bude značit, že se úraz stal např. </a:t>
            </a:r>
            <a:r>
              <a:rPr lang="cs-CZ" sz="2000" b="1" dirty="0" smtClean="0">
                <a:solidFill>
                  <a:schemeClr val="accent5"/>
                </a:solidFill>
              </a:rPr>
              <a:t>na výpravě </a:t>
            </a:r>
            <a:r>
              <a:rPr lang="cs-CZ" sz="2000" b="1" dirty="0" smtClean="0">
                <a:solidFill>
                  <a:schemeClr val="accent3"/>
                </a:solidFill>
              </a:rPr>
              <a:t>ve volné přírodě</a:t>
            </a:r>
            <a:r>
              <a:rPr lang="cs-CZ" sz="20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2000" b="1" dirty="0" smtClean="0">
                <a:solidFill>
                  <a:schemeClr val="tx2"/>
                </a:solidFill>
              </a:rPr>
              <a:t>při vodáctví</a:t>
            </a:r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. (tabulku variant naleznete na dalších snímcích) </a:t>
            </a:r>
            <a:endParaRPr lang="cs-CZ" sz="2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676656" y="2551176"/>
            <a:ext cx="7287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</a:rPr>
              <a:t>vyplňuje se do kolonky:    </a:t>
            </a:r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Datum, čas a místo úrazu</a:t>
            </a:r>
            <a:endParaRPr lang="cs-CZ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JAK TISKOPIS VYPLNIT</a:t>
            </a:r>
            <a:endParaRPr lang="cs-CZ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1" y="1417638"/>
            <a:ext cx="7955280" cy="4324795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pPr>
              <a:buNone/>
            </a:pPr>
            <a:r>
              <a:rPr lang="cs-CZ" b="1" dirty="0" smtClean="0">
                <a:solidFill>
                  <a:schemeClr val="bg1"/>
                </a:solidFill>
              </a:rPr>
              <a:t>C. ÚDAJE O POJIŠTĚNÍ A ÚRAZU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795528" y="2258568"/>
            <a:ext cx="72877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chemeClr val="accent5"/>
                </a:solidFill>
              </a:rPr>
              <a:t>TYP AKCE (a)</a:t>
            </a:r>
          </a:p>
          <a:p>
            <a:pPr algn="ctr"/>
            <a:endParaRPr lang="cs-CZ" sz="2800" b="1" dirty="0" smtClean="0">
              <a:solidFill>
                <a:schemeClr val="accent5"/>
              </a:solidFill>
            </a:endParaRPr>
          </a:p>
          <a:p>
            <a:r>
              <a:rPr lang="cs-CZ" sz="2800" dirty="0" smtClean="0">
                <a:solidFill>
                  <a:schemeClr val="accent5"/>
                </a:solidFill>
              </a:rPr>
              <a:t>1 - letní tábor</a:t>
            </a:r>
          </a:p>
          <a:p>
            <a:r>
              <a:rPr lang="cs-CZ" sz="2800" dirty="0" smtClean="0">
                <a:solidFill>
                  <a:schemeClr val="accent5"/>
                </a:solidFill>
              </a:rPr>
              <a:t>2 - pravidelná činnost (oddílová schůzka apod.)</a:t>
            </a:r>
          </a:p>
          <a:p>
            <a:r>
              <a:rPr lang="cs-CZ" sz="2800" dirty="0" smtClean="0">
                <a:solidFill>
                  <a:schemeClr val="accent5"/>
                </a:solidFill>
              </a:rPr>
              <a:t>3 - jiná akce (výprava, výlet, otevřená akce apod.)</a:t>
            </a:r>
            <a:endParaRPr lang="cs-CZ" sz="2800" dirty="0">
              <a:solidFill>
                <a:schemeClr val="accent5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676655" y="2012121"/>
            <a:ext cx="23836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chemeClr val="accent5"/>
                </a:solidFill>
              </a:rPr>
              <a:t>KÓD ÚRAZU</a:t>
            </a:r>
            <a:r>
              <a:rPr lang="cs-CZ" sz="2400" b="1" dirty="0" smtClean="0">
                <a:solidFill>
                  <a:schemeClr val="accent5"/>
                </a:solidFill>
              </a:rPr>
              <a:t>: </a:t>
            </a:r>
            <a:endParaRPr lang="cs-CZ" sz="2400" b="1" dirty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JAK TISKOPIS VYPLNIT</a:t>
            </a:r>
            <a:endParaRPr lang="cs-CZ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1" y="1417638"/>
            <a:ext cx="7955280" cy="4324795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pPr>
              <a:buNone/>
            </a:pPr>
            <a:r>
              <a:rPr lang="cs-CZ" b="1" dirty="0" smtClean="0">
                <a:solidFill>
                  <a:schemeClr val="bg1"/>
                </a:solidFill>
              </a:rPr>
              <a:t>C. ÚDAJE O POJIŠTĚNÍ A ÚRAZU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768096" y="2267712"/>
            <a:ext cx="75712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                                          </a:t>
            </a:r>
            <a:r>
              <a:rPr lang="cs-CZ" sz="2800" b="1" dirty="0" smtClean="0">
                <a:solidFill>
                  <a:schemeClr val="accent3"/>
                </a:solidFill>
              </a:rPr>
              <a:t>MÍSTO (b)</a:t>
            </a:r>
          </a:p>
          <a:p>
            <a:r>
              <a:rPr lang="cs-CZ" sz="2400" dirty="0" smtClean="0">
                <a:solidFill>
                  <a:schemeClr val="accent3"/>
                </a:solidFill>
              </a:rPr>
              <a:t/>
            </a:r>
            <a:br>
              <a:rPr lang="cs-CZ" sz="2400" dirty="0" smtClean="0">
                <a:solidFill>
                  <a:schemeClr val="accent3"/>
                </a:solidFill>
              </a:rPr>
            </a:br>
            <a:r>
              <a:rPr lang="cs-CZ" sz="2400" dirty="0" smtClean="0">
                <a:solidFill>
                  <a:schemeClr val="accent3"/>
                </a:solidFill>
              </a:rPr>
              <a:t>1 - volná příroda (les, louka, rybník atp.)</a:t>
            </a:r>
            <a:br>
              <a:rPr lang="cs-CZ" sz="2400" dirty="0" smtClean="0">
                <a:solidFill>
                  <a:schemeClr val="accent3"/>
                </a:solidFill>
              </a:rPr>
            </a:br>
            <a:r>
              <a:rPr lang="cs-CZ" sz="2400" dirty="0" smtClean="0">
                <a:solidFill>
                  <a:schemeClr val="accent3"/>
                </a:solidFill>
              </a:rPr>
              <a:t>2 - vnitřek objektu (klubovna, jídelna atp.)</a:t>
            </a:r>
            <a:br>
              <a:rPr lang="cs-CZ" sz="2400" dirty="0" smtClean="0">
                <a:solidFill>
                  <a:schemeClr val="accent3"/>
                </a:solidFill>
              </a:rPr>
            </a:br>
            <a:r>
              <a:rPr lang="cs-CZ" sz="2400" dirty="0" smtClean="0">
                <a:solidFill>
                  <a:schemeClr val="accent3"/>
                </a:solidFill>
              </a:rPr>
              <a:t>3 - na sportovišti (dětské hřiště, koupaliště, tělocvična atp.)</a:t>
            </a:r>
            <a:br>
              <a:rPr lang="cs-CZ" sz="2400" dirty="0" smtClean="0">
                <a:solidFill>
                  <a:schemeClr val="accent3"/>
                </a:solidFill>
              </a:rPr>
            </a:br>
            <a:r>
              <a:rPr lang="cs-CZ" sz="2400" dirty="0" smtClean="0">
                <a:solidFill>
                  <a:schemeClr val="accent3"/>
                </a:solidFill>
              </a:rPr>
              <a:t>4 - ve městě</a:t>
            </a:r>
            <a:br>
              <a:rPr lang="cs-CZ" sz="2400" dirty="0" smtClean="0">
                <a:solidFill>
                  <a:schemeClr val="accent3"/>
                </a:solidFill>
              </a:rPr>
            </a:br>
            <a:r>
              <a:rPr lang="cs-CZ" sz="2400" dirty="0" smtClean="0">
                <a:solidFill>
                  <a:schemeClr val="accent3"/>
                </a:solidFill>
              </a:rPr>
              <a:t>5 - v dopravním prostředku (vlak, autobus, auto atp.)</a:t>
            </a:r>
            <a:br>
              <a:rPr lang="cs-CZ" sz="2400" dirty="0" smtClean="0">
                <a:solidFill>
                  <a:schemeClr val="accent3"/>
                </a:solidFill>
              </a:rPr>
            </a:br>
            <a:r>
              <a:rPr lang="cs-CZ" sz="2400" dirty="0" smtClean="0">
                <a:solidFill>
                  <a:schemeClr val="accent3"/>
                </a:solidFill>
              </a:rPr>
              <a:t>6 - jiné místo</a:t>
            </a:r>
            <a:endParaRPr lang="cs-CZ" sz="2400" dirty="0">
              <a:solidFill>
                <a:schemeClr val="accent3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676655" y="2012121"/>
            <a:ext cx="23836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chemeClr val="accent5"/>
                </a:solidFill>
              </a:rPr>
              <a:t>KÓD ÚRAZU</a:t>
            </a:r>
            <a:r>
              <a:rPr lang="cs-CZ" sz="2400" b="1" dirty="0" smtClean="0">
                <a:solidFill>
                  <a:schemeClr val="accent5"/>
                </a:solidFill>
              </a:rPr>
              <a:t>: </a:t>
            </a:r>
            <a:endParaRPr lang="cs-CZ" sz="2400" b="1" dirty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JAK TISKOPIS VYPLNIT</a:t>
            </a:r>
            <a:endParaRPr lang="cs-CZ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1" y="1417638"/>
            <a:ext cx="7955280" cy="4324795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pPr>
              <a:buNone/>
            </a:pPr>
            <a:r>
              <a:rPr lang="cs-CZ" b="1" dirty="0" smtClean="0">
                <a:solidFill>
                  <a:schemeClr val="bg1"/>
                </a:solidFill>
              </a:rPr>
              <a:t>C. ÚDAJE O POJIŠTĚNÍ A ÚRAZU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987552" y="2257200"/>
            <a:ext cx="698601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</a:rPr>
              <a:t>ČINNOST (c)</a:t>
            </a:r>
          </a:p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1 - hra / závod</a:t>
            </a:r>
          </a:p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2 - noční aktivita (noční hra, noční hlídky, noční přesun)</a:t>
            </a:r>
            <a:b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3 - koupání</a:t>
            </a:r>
            <a:b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4 - sportovní činnost</a:t>
            </a:r>
            <a:b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5 - cestování (pěšky i dopravním prostředkem)</a:t>
            </a:r>
            <a:b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6 - vodáctví</a:t>
            </a:r>
            <a:b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7 - horolezectví</a:t>
            </a:r>
            <a:b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8 - podpůrná činnosti (stavba, vaření apod.)</a:t>
            </a:r>
            <a:b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9 - jiná činnost</a:t>
            </a:r>
            <a:endParaRPr lang="cs-CZ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676655" y="2012121"/>
            <a:ext cx="23836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chemeClr val="accent5"/>
                </a:solidFill>
              </a:rPr>
              <a:t>KÓD ÚRAZU</a:t>
            </a:r>
            <a:r>
              <a:rPr lang="cs-CZ" sz="2400" b="1" dirty="0" smtClean="0">
                <a:solidFill>
                  <a:schemeClr val="accent5"/>
                </a:solidFill>
              </a:rPr>
              <a:t>: </a:t>
            </a:r>
            <a:endParaRPr lang="cs-CZ" sz="2400" b="1" dirty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4598" y="256350"/>
            <a:ext cx="4114801" cy="776922"/>
          </a:xfrm>
        </p:spPr>
        <p:txBody>
          <a:bodyPr>
            <a:normAutofit fontScale="90000"/>
          </a:bodyPr>
          <a:lstStyle/>
          <a:p>
            <a:r>
              <a:rPr lang="cs-CZ" sz="3200" dirty="0" smtClean="0">
                <a:solidFill>
                  <a:schemeClr val="accent5">
                    <a:lumMod val="75000"/>
                  </a:schemeClr>
                </a:solidFill>
              </a:rPr>
              <a:t>KÓD ÚRAZU – SHRNUTÍ</a:t>
            </a:r>
            <a:endParaRPr lang="cs-CZ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2514598" y="1033272"/>
            <a:ext cx="4114801" cy="489364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cs-CZ" sz="1200" b="1" dirty="0" smtClean="0">
                <a:solidFill>
                  <a:schemeClr val="accent5"/>
                </a:solidFill>
              </a:rPr>
              <a:t>TYP AKCE (a)</a:t>
            </a:r>
          </a:p>
          <a:p>
            <a:pPr algn="ctr"/>
            <a:endParaRPr lang="cs-CZ" sz="1200" b="1" dirty="0" smtClean="0">
              <a:solidFill>
                <a:schemeClr val="accent5"/>
              </a:solidFill>
            </a:endParaRPr>
          </a:p>
          <a:p>
            <a:r>
              <a:rPr lang="cs-CZ" sz="1200" b="1" dirty="0" smtClean="0">
                <a:solidFill>
                  <a:schemeClr val="accent5"/>
                </a:solidFill>
              </a:rPr>
              <a:t>1 - letní tábor</a:t>
            </a:r>
          </a:p>
          <a:p>
            <a:r>
              <a:rPr lang="cs-CZ" sz="1200" b="1" dirty="0" smtClean="0">
                <a:solidFill>
                  <a:schemeClr val="accent5"/>
                </a:solidFill>
              </a:rPr>
              <a:t>2 - pravidelná činnost (oddílová schůzka apod.)</a:t>
            </a:r>
          </a:p>
          <a:p>
            <a:r>
              <a:rPr lang="cs-CZ" sz="1200" b="1" dirty="0" smtClean="0">
                <a:solidFill>
                  <a:schemeClr val="accent5"/>
                </a:solidFill>
              </a:rPr>
              <a:t>3 - jiná akce (výprava, výlet, otevřená akce apod.)</a:t>
            </a:r>
          </a:p>
          <a:p>
            <a:endParaRPr lang="cs-CZ" sz="1200" b="1" dirty="0" smtClean="0">
              <a:solidFill>
                <a:schemeClr val="accent5"/>
              </a:solidFill>
            </a:endParaRPr>
          </a:p>
          <a:p>
            <a:r>
              <a:rPr lang="cs-CZ" sz="1200" b="1" dirty="0" smtClean="0">
                <a:solidFill>
                  <a:schemeClr val="accent3"/>
                </a:solidFill>
              </a:rPr>
              <a:t>MÍSTO (b)</a:t>
            </a:r>
          </a:p>
          <a:p>
            <a:r>
              <a:rPr lang="cs-CZ" sz="1200" b="1" dirty="0" smtClean="0">
                <a:solidFill>
                  <a:schemeClr val="accent3"/>
                </a:solidFill>
              </a:rPr>
              <a:t/>
            </a:r>
            <a:br>
              <a:rPr lang="cs-CZ" sz="1200" b="1" dirty="0" smtClean="0">
                <a:solidFill>
                  <a:schemeClr val="accent3"/>
                </a:solidFill>
              </a:rPr>
            </a:br>
            <a:r>
              <a:rPr lang="cs-CZ" sz="1200" b="1" dirty="0" smtClean="0">
                <a:solidFill>
                  <a:schemeClr val="accent3"/>
                </a:solidFill>
              </a:rPr>
              <a:t>1 - volná příroda (les, louka, rybník atp.)</a:t>
            </a:r>
            <a:br>
              <a:rPr lang="cs-CZ" sz="1200" b="1" dirty="0" smtClean="0">
                <a:solidFill>
                  <a:schemeClr val="accent3"/>
                </a:solidFill>
              </a:rPr>
            </a:br>
            <a:r>
              <a:rPr lang="cs-CZ" sz="1200" b="1" dirty="0" smtClean="0">
                <a:solidFill>
                  <a:schemeClr val="accent3"/>
                </a:solidFill>
              </a:rPr>
              <a:t>2 - vnitřek objektu (klubovna, jídelna atp.)</a:t>
            </a:r>
            <a:br>
              <a:rPr lang="cs-CZ" sz="1200" b="1" dirty="0" smtClean="0">
                <a:solidFill>
                  <a:schemeClr val="accent3"/>
                </a:solidFill>
              </a:rPr>
            </a:br>
            <a:r>
              <a:rPr lang="cs-CZ" sz="1200" b="1" dirty="0" smtClean="0">
                <a:solidFill>
                  <a:schemeClr val="accent3"/>
                </a:solidFill>
              </a:rPr>
              <a:t>3 - na sportovišti (dětské hřiště, koupaliště, tělocvična atp.)</a:t>
            </a:r>
            <a:br>
              <a:rPr lang="cs-CZ" sz="1200" b="1" dirty="0" smtClean="0">
                <a:solidFill>
                  <a:schemeClr val="accent3"/>
                </a:solidFill>
              </a:rPr>
            </a:br>
            <a:r>
              <a:rPr lang="cs-CZ" sz="1200" b="1" dirty="0" smtClean="0">
                <a:solidFill>
                  <a:schemeClr val="accent3"/>
                </a:solidFill>
              </a:rPr>
              <a:t>4 - ve městě</a:t>
            </a:r>
            <a:br>
              <a:rPr lang="cs-CZ" sz="1200" b="1" dirty="0" smtClean="0">
                <a:solidFill>
                  <a:schemeClr val="accent3"/>
                </a:solidFill>
              </a:rPr>
            </a:br>
            <a:r>
              <a:rPr lang="cs-CZ" sz="1200" b="1" dirty="0" smtClean="0">
                <a:solidFill>
                  <a:schemeClr val="accent3"/>
                </a:solidFill>
              </a:rPr>
              <a:t>5 - v dopravním prostředku (vlak, autobus, auto atp.)</a:t>
            </a:r>
            <a:br>
              <a:rPr lang="cs-CZ" sz="1200" b="1" dirty="0" smtClean="0">
                <a:solidFill>
                  <a:schemeClr val="accent3"/>
                </a:solidFill>
              </a:rPr>
            </a:br>
            <a:r>
              <a:rPr lang="cs-CZ" sz="1200" b="1" dirty="0" smtClean="0">
                <a:solidFill>
                  <a:schemeClr val="accent3"/>
                </a:solidFill>
              </a:rPr>
              <a:t>6 - jiné místo</a:t>
            </a:r>
          </a:p>
          <a:p>
            <a:endParaRPr lang="cs-CZ" sz="1200" b="1" dirty="0" smtClean="0">
              <a:solidFill>
                <a:schemeClr val="accent3"/>
              </a:solidFill>
            </a:endParaRPr>
          </a:p>
          <a:p>
            <a:r>
              <a:rPr lang="cs-CZ" sz="1200" b="1" dirty="0" smtClean="0">
                <a:solidFill>
                  <a:schemeClr val="tx2">
                    <a:lumMod val="75000"/>
                  </a:schemeClr>
                </a:solidFill>
              </a:rPr>
              <a:t>ČINNOST (c)</a:t>
            </a:r>
          </a:p>
          <a:p>
            <a:endParaRPr lang="cs-CZ" sz="1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cs-CZ" sz="1200" b="1" dirty="0" smtClean="0">
                <a:solidFill>
                  <a:schemeClr val="tx2">
                    <a:lumMod val="75000"/>
                  </a:schemeClr>
                </a:solidFill>
              </a:rPr>
              <a:t>1 - hra / závod</a:t>
            </a:r>
          </a:p>
          <a:p>
            <a:r>
              <a:rPr lang="cs-CZ" sz="1200" b="1" dirty="0" smtClean="0">
                <a:solidFill>
                  <a:schemeClr val="tx2">
                    <a:lumMod val="75000"/>
                  </a:schemeClr>
                </a:solidFill>
              </a:rPr>
              <a:t>2 - noční aktivita (noční hra, noční hlídky, noční přesun)</a:t>
            </a:r>
            <a:br>
              <a:rPr lang="cs-CZ" sz="1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1200" b="1" dirty="0" smtClean="0">
                <a:solidFill>
                  <a:schemeClr val="tx2">
                    <a:lumMod val="75000"/>
                  </a:schemeClr>
                </a:solidFill>
              </a:rPr>
              <a:t>3 - koupání</a:t>
            </a:r>
            <a:br>
              <a:rPr lang="cs-CZ" sz="1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1200" b="1" dirty="0" smtClean="0">
                <a:solidFill>
                  <a:schemeClr val="tx2">
                    <a:lumMod val="75000"/>
                  </a:schemeClr>
                </a:solidFill>
              </a:rPr>
              <a:t>4 - sportovní činnost</a:t>
            </a:r>
            <a:br>
              <a:rPr lang="cs-CZ" sz="1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1200" b="1" dirty="0" smtClean="0">
                <a:solidFill>
                  <a:schemeClr val="tx2">
                    <a:lumMod val="75000"/>
                  </a:schemeClr>
                </a:solidFill>
              </a:rPr>
              <a:t>5 - cestování (pěšky i dopravním prostředkem)</a:t>
            </a:r>
            <a:br>
              <a:rPr lang="cs-CZ" sz="1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1200" b="1" dirty="0" smtClean="0">
                <a:solidFill>
                  <a:schemeClr val="tx2">
                    <a:lumMod val="75000"/>
                  </a:schemeClr>
                </a:solidFill>
              </a:rPr>
              <a:t>6 - vodáctví</a:t>
            </a:r>
            <a:br>
              <a:rPr lang="cs-CZ" sz="1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1200" b="1" dirty="0" smtClean="0">
                <a:solidFill>
                  <a:schemeClr val="tx2">
                    <a:lumMod val="75000"/>
                  </a:schemeClr>
                </a:solidFill>
              </a:rPr>
              <a:t>7 - horolezectví</a:t>
            </a:r>
            <a:br>
              <a:rPr lang="cs-CZ" sz="1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1200" b="1" dirty="0" smtClean="0">
                <a:solidFill>
                  <a:schemeClr val="tx2">
                    <a:lumMod val="75000"/>
                  </a:schemeClr>
                </a:solidFill>
              </a:rPr>
              <a:t>8 - podpůrná činnosti (stavba, vaření apod.)</a:t>
            </a:r>
            <a:br>
              <a:rPr lang="cs-CZ" sz="1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cs-CZ" sz="1200" b="1" dirty="0" smtClean="0">
                <a:solidFill>
                  <a:schemeClr val="tx2">
                    <a:lumMod val="75000"/>
                  </a:schemeClr>
                </a:solidFill>
              </a:rPr>
              <a:t>9 - jiná činnost</a:t>
            </a:r>
            <a:endParaRPr lang="cs-CZ" sz="1200" b="1" dirty="0" smtClean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JAK TISKOPIS VYPLNIT</a:t>
            </a:r>
            <a:endParaRPr lang="cs-CZ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1" y="1417638"/>
            <a:ext cx="7955280" cy="4324795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pPr>
              <a:buNone/>
            </a:pPr>
            <a:r>
              <a:rPr lang="cs-CZ" b="1" dirty="0" smtClean="0">
                <a:solidFill>
                  <a:schemeClr val="bg1"/>
                </a:solidFill>
              </a:rPr>
              <a:t>D. ZPŮSOB VÝPLATY PLNĚNÍ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879318" y="2112264"/>
            <a:ext cx="7203232" cy="29992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tIns="108000" rtlCol="0">
            <a:noAutofit/>
          </a:bodyPr>
          <a:lstStyle/>
          <a:p>
            <a:endParaRPr lang="cs-CZ" sz="280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cs-CZ" sz="2800" smtClean="0">
                <a:solidFill>
                  <a:schemeClr val="tx2">
                    <a:lumMod val="75000"/>
                  </a:schemeClr>
                </a:solidFill>
              </a:rPr>
              <a:t>Zde </a:t>
            </a:r>
            <a:r>
              <a:rPr lang="cs-CZ" sz="2800" dirty="0" smtClean="0">
                <a:solidFill>
                  <a:schemeClr val="tx2">
                    <a:lumMod val="75000"/>
                  </a:schemeClr>
                </a:solidFill>
              </a:rPr>
              <a:t>si vyberte a zaškrtněte způsob, jakým chcete vyplatit pojistné plnění.</a:t>
            </a:r>
          </a:p>
          <a:p>
            <a:endParaRPr lang="cs-CZ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cs-CZ" sz="2800" dirty="0" smtClean="0">
                <a:solidFill>
                  <a:schemeClr val="tx2">
                    <a:lumMod val="75000"/>
                  </a:schemeClr>
                </a:solidFill>
              </a:rPr>
              <a:t>U dětí zde vyplňujte údaje o zákonném zástupci.</a:t>
            </a:r>
          </a:p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</a:p>
          <a:p>
            <a:endParaRPr lang="cs-CZ" sz="28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JAK TISKOPIS VYPLNIT</a:t>
            </a:r>
            <a:endParaRPr lang="cs-CZ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1" y="1417638"/>
            <a:ext cx="7955280" cy="4324795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pPr>
              <a:buNone/>
            </a:pPr>
            <a:r>
              <a:rPr lang="cs-CZ" b="1" dirty="0" smtClean="0">
                <a:solidFill>
                  <a:schemeClr val="bg1"/>
                </a:solidFill>
              </a:rPr>
              <a:t>E. PŘILOŽENÉ DOKUMENTY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879318" y="2112264"/>
            <a:ext cx="7203232" cy="29992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tIns="108000" rtlCol="0">
            <a:noAutofit/>
          </a:bodyPr>
          <a:lstStyle/>
          <a:p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Zaškrtněte, pokud máte k tomuto formuláři přílohy:</a:t>
            </a:r>
          </a:p>
          <a:p>
            <a:endParaRPr lang="cs-CZ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</a:rPr>
              <a:t>Propouštěcí zpráva                                    </a:t>
            </a:r>
          </a:p>
          <a:p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</a:rPr>
              <a:t>Operační protokol</a:t>
            </a:r>
          </a:p>
          <a:p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</a:rPr>
              <a:t>Usnesení policie</a:t>
            </a:r>
          </a:p>
          <a:p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</a:rPr>
              <a:t>Záznam policie o dopravní nehodě</a:t>
            </a:r>
          </a:p>
          <a:p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</a:rPr>
              <a:t>Jiné</a:t>
            </a:r>
          </a:p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</a:p>
          <a:p>
            <a:endParaRPr lang="cs-CZ" sz="28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JAK TISKOPIS VYPLNIT</a:t>
            </a:r>
            <a:endParaRPr lang="cs-CZ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1" y="1417638"/>
            <a:ext cx="7955280" cy="4324795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18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1864629" y="1576873"/>
            <a:ext cx="5953677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Zde uveďte datum podpisu.</a:t>
            </a:r>
            <a:endParaRPr lang="cs-CZ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664495" y="1576873"/>
            <a:ext cx="9757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chemeClr val="tx2">
                    <a:lumMod val="75000"/>
                  </a:schemeClr>
                </a:solidFill>
              </a:rPr>
              <a:t>Datum:</a:t>
            </a:r>
            <a:endParaRPr lang="cs-CZ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655351" y="1995271"/>
            <a:ext cx="73372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tx2">
                    <a:lumMod val="75000"/>
                  </a:schemeClr>
                </a:solidFill>
              </a:rPr>
              <a:t>Podpis pojištěného (oprávněné osoby)</a:t>
            </a:r>
          </a:p>
          <a:p>
            <a:r>
              <a:rPr lang="cs-CZ" sz="2000" b="1" dirty="0" smtClean="0">
                <a:solidFill>
                  <a:schemeClr val="tx2">
                    <a:lumMod val="75000"/>
                  </a:schemeClr>
                </a:solidFill>
              </a:rPr>
              <a:t>Podpis zákonného zástupce, není-li pojištěný (oprávněná osoba) způsobilý k právním úkonům  </a:t>
            </a:r>
            <a:endParaRPr lang="cs-CZ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664498" y="3010934"/>
            <a:ext cx="7574433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Zde formulář podepíše pojištěný(zraněný) a/nebo u dětí zákonný zástupce.</a:t>
            </a:r>
            <a:endParaRPr lang="cs-CZ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655351" y="3794692"/>
            <a:ext cx="5068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tx2">
                    <a:lumMod val="75000"/>
                  </a:schemeClr>
                </a:solidFill>
              </a:rPr>
              <a:t>Došlo k úrazu při pojištěné činnosti? </a:t>
            </a:r>
            <a:endParaRPr lang="cs-CZ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664497" y="4835334"/>
            <a:ext cx="7574434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5"/>
                </a:solidFill>
              </a:rPr>
              <a:t>Zde podepíše a orazítkuje statutární orgán organizace / pobočného spolku, při jejíž činnosti k úrazu došlo.</a:t>
            </a:r>
            <a:endParaRPr lang="cs-CZ" sz="2000" b="1" dirty="0">
              <a:solidFill>
                <a:schemeClr val="accent5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4728374" y="3825470"/>
            <a:ext cx="309045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X</a:t>
            </a: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5037419" y="3825470"/>
            <a:ext cx="570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Ano</a:t>
            </a: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655351" y="4372180"/>
            <a:ext cx="5068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tx2">
                    <a:lumMod val="75000"/>
                  </a:schemeClr>
                </a:solidFill>
              </a:rPr>
              <a:t>Razítko a podpis právnické osoby</a:t>
            </a:r>
            <a:endParaRPr lang="cs-CZ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5"/>
                </a:solidFill>
              </a:rPr>
              <a:t>DOTAZY?</a:t>
            </a:r>
            <a:endParaRPr lang="cs-CZ" dirty="0">
              <a:solidFill>
                <a:schemeClr val="accent5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92608" y="1543072"/>
            <a:ext cx="82375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chemeClr val="tx2">
                    <a:lumMod val="75000"/>
                  </a:schemeClr>
                </a:solidFill>
              </a:rPr>
              <a:t>Pojistné smlouvy a informace o pojištění jsou k dispozici na webových stránkách </a:t>
            </a:r>
            <a:r>
              <a:rPr lang="cs-CZ" sz="2800" dirty="0" err="1" smtClean="0">
                <a:solidFill>
                  <a:schemeClr val="tx2">
                    <a:lumMod val="75000"/>
                  </a:schemeClr>
                </a:solidFill>
              </a:rPr>
              <a:t>ČRDM</a:t>
            </a:r>
            <a:r>
              <a:rPr lang="cs-CZ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2800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www.</a:t>
            </a:r>
            <a:r>
              <a:rPr lang="cs-CZ" sz="2800" dirty="0" err="1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crdm.cz</a:t>
            </a:r>
            <a:r>
              <a:rPr lang="cs-CZ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467544" y="2924944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</a:rPr>
              <a:t>	V případě dalších dotazů,</a:t>
            </a:r>
          </a:p>
          <a:p>
            <a:pPr algn="ctr"/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</a:rPr>
              <a:t>         kontaktujte, prosím, kancelář </a:t>
            </a:r>
            <a:r>
              <a:rPr lang="cs-CZ" sz="2400" dirty="0" err="1" smtClean="0">
                <a:solidFill>
                  <a:schemeClr val="tx2">
                    <a:lumMod val="75000"/>
                  </a:schemeClr>
                </a:solidFill>
              </a:rPr>
              <a:t>ČRDM</a:t>
            </a:r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endParaRPr lang="cs-CZ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55576" y="3933056"/>
            <a:ext cx="28803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Česká rada dětí a mládeže</a:t>
            </a:r>
          </a:p>
          <a:p>
            <a:r>
              <a:rPr lang="cs-CZ" sz="2000" dirty="0" err="1" smtClean="0">
                <a:solidFill>
                  <a:schemeClr val="tx2">
                    <a:lumMod val="75000"/>
                  </a:schemeClr>
                </a:solidFill>
              </a:rPr>
              <a:t>Senovážné</a:t>
            </a:r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 nám. 24</a:t>
            </a:r>
          </a:p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110 00  Praha 1</a:t>
            </a:r>
          </a:p>
          <a:p>
            <a:endParaRPr lang="cs-CZ" sz="2000" dirty="0" smtClean="0"/>
          </a:p>
        </p:txBody>
      </p:sp>
      <p:sp>
        <p:nvSpPr>
          <p:cNvPr id="11" name="TextovéPole 10"/>
          <p:cNvSpPr txBox="1"/>
          <p:nvPr/>
        </p:nvSpPr>
        <p:spPr>
          <a:xfrm>
            <a:off x="5364088" y="3933056"/>
            <a:ext cx="34563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tel.: + 420 211 222 860</a:t>
            </a:r>
          </a:p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fax.: + 420 272 049 680</a:t>
            </a:r>
          </a:p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e-mail: </a:t>
            </a:r>
            <a:r>
              <a:rPr lang="cs-CZ" sz="2000" dirty="0" err="1" smtClean="0">
                <a:hlinkClick r:id="rId3"/>
              </a:rPr>
              <a:t>sekretariat</a:t>
            </a:r>
            <a:r>
              <a:rPr lang="cs-CZ" sz="2000" dirty="0" smtClean="0">
                <a:hlinkClick r:id="rId3"/>
              </a:rPr>
              <a:t>@</a:t>
            </a:r>
            <a:r>
              <a:rPr lang="cs-CZ" sz="2000" dirty="0" err="1" smtClean="0">
                <a:hlinkClick r:id="rId3"/>
              </a:rPr>
              <a:t>crdm.cz</a:t>
            </a:r>
            <a:endParaRPr lang="cs-CZ" sz="2000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1331640" y="5301208"/>
            <a:ext cx="6696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formuláře ke stažení: </a:t>
            </a:r>
            <a:r>
              <a:rPr lang="cs-CZ" sz="2400" dirty="0" smtClean="0">
                <a:hlinkClick r:id="rId2"/>
              </a:rPr>
              <a:t>www.</a:t>
            </a:r>
            <a:r>
              <a:rPr lang="cs-CZ" sz="2400" dirty="0" err="1" smtClean="0">
                <a:hlinkClick r:id="rId2"/>
              </a:rPr>
              <a:t>crdm.cz</a:t>
            </a:r>
            <a:r>
              <a:rPr lang="cs-CZ" sz="2000" dirty="0" smtClean="0"/>
              <a:t> </a:t>
            </a:r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– sekce POJIŠTĚNÍ</a:t>
            </a:r>
            <a:endParaRPr lang="cs-CZ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HLÁŠENÍ ŠKODNÝCH UDÁLOSTÍ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sz="2000" b="1" dirty="0" smtClean="0"/>
              <a:t>Hlášení škod</a:t>
            </a:r>
            <a:r>
              <a:rPr lang="cs-CZ" sz="2000" dirty="0" smtClean="0"/>
              <a:t> provádí jednotliví pojištění </a:t>
            </a:r>
            <a:r>
              <a:rPr lang="cs-CZ" sz="2000" b="1" dirty="0" smtClean="0"/>
              <a:t>přímo pojišťovně Kooperativa na tiskopisu „Oznámení úrazu“ </a:t>
            </a:r>
            <a:r>
              <a:rPr lang="cs-CZ" sz="2000" dirty="0" smtClean="0"/>
              <a:t>(„Oznámení trvalých následků úrazu“ nebo „Oznámení smrti“), ve kterém potvrdí, že zraněný byl v době úrazu pojištěným a že k úrazu došlo při činnosti, na kterou se vztahuje pojištění podle této smlouvy.</a:t>
            </a:r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Tiskopis musí být řádně a pravdivě vyplněn, opatřen </a:t>
            </a:r>
            <a:r>
              <a:rPr lang="cs-CZ" sz="2000" b="1" dirty="0" smtClean="0"/>
              <a:t>razítkem</a:t>
            </a:r>
            <a:r>
              <a:rPr lang="cs-CZ" sz="2000" dirty="0" smtClean="0"/>
              <a:t> pojištěné organizace/pobočného spolku (např. oddílu, skupiny, střediska apod.) a </a:t>
            </a:r>
            <a:r>
              <a:rPr lang="cs-CZ" sz="2000" b="1" dirty="0" smtClean="0"/>
              <a:t>podpisem statutárního zástupce </a:t>
            </a:r>
            <a:r>
              <a:rPr lang="cs-CZ" sz="2000" dirty="0" smtClean="0"/>
              <a:t>pojištěné organizace/pobočného spolku. Bez předložení těchto dokladů pojišťovna neposkytne pojistné plnění!</a:t>
            </a:r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r>
              <a:rPr lang="cs-CZ" sz="2000" b="1" dirty="0" smtClean="0"/>
              <a:t>Hlášení</a:t>
            </a:r>
            <a:r>
              <a:rPr lang="cs-CZ" sz="2000" dirty="0" smtClean="0"/>
              <a:t> škodné události </a:t>
            </a:r>
            <a:r>
              <a:rPr lang="cs-CZ" sz="2000" b="1" dirty="0" smtClean="0"/>
              <a:t>musí být řádně doloženo lékařským potvrzením</a:t>
            </a:r>
            <a:r>
              <a:rPr lang="cs-CZ" sz="2000" dirty="0" smtClean="0"/>
              <a:t>, případně dalšími doklady, které si v souvislosti se šetřením pojistné události pojišťovna vyžádá.</a:t>
            </a:r>
          </a:p>
          <a:p>
            <a:pPr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132353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VZOR TISKOPISU</a:t>
            </a:r>
            <a:endParaRPr lang="cs-CZ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206500" y="1624013"/>
          <a:ext cx="2982913" cy="4221162"/>
        </p:xfrm>
        <a:graphic>
          <a:graphicData uri="http://schemas.openxmlformats.org/presentationml/2006/ole">
            <p:oleObj spid="_x0000_s1032" name="Acrobat Document" r:id="rId3" imgW="5355000" imgH="7578000" progId="AcroExch.Document.11">
              <p:embed/>
            </p:oleObj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4424855" y="1702676"/>
            <a:ext cx="4172607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133176"/>
                </a:solidFill>
              </a:rPr>
              <a:t>Formulář „Oznámení úrazu“ </a:t>
            </a:r>
            <a:r>
              <a:rPr lang="cs-CZ" b="1" dirty="0">
                <a:solidFill>
                  <a:srgbClr val="133176"/>
                </a:solidFill>
              </a:rPr>
              <a:t>ke stažení:</a:t>
            </a:r>
          </a:p>
          <a:p>
            <a:r>
              <a:rPr lang="cs-CZ" dirty="0">
                <a:hlinkClick r:id="rId4"/>
              </a:rPr>
              <a:t>http://</a:t>
            </a:r>
            <a:r>
              <a:rPr lang="cs-CZ" dirty="0" smtClean="0">
                <a:hlinkClick r:id="rId4"/>
              </a:rPr>
              <a:t>crdm.cz/download/pojisteni/2014/pojisteni-2014-uraz-oznameni-urazu.pdf</a:t>
            </a:r>
            <a:endParaRPr lang="cs-CZ" dirty="0" smtClean="0"/>
          </a:p>
          <a:p>
            <a:r>
              <a:rPr lang="cs-CZ" dirty="0" smtClean="0"/>
              <a:t> </a:t>
            </a:r>
          </a:p>
          <a:p>
            <a:r>
              <a:rPr lang="cs-CZ" sz="2000" b="1" dirty="0">
                <a:solidFill>
                  <a:srgbClr val="133176"/>
                </a:solidFill>
              </a:rPr>
              <a:t>Vzor </a:t>
            </a:r>
            <a:r>
              <a:rPr lang="cs-CZ" sz="2000" b="1" dirty="0" smtClean="0">
                <a:solidFill>
                  <a:srgbClr val="133176"/>
                </a:solidFill>
              </a:rPr>
              <a:t>vyplněného tiskopisu</a:t>
            </a:r>
            <a:r>
              <a:rPr lang="cs-CZ" sz="2000" b="1" dirty="0">
                <a:solidFill>
                  <a:srgbClr val="133176"/>
                </a:solidFill>
              </a:rPr>
              <a:t>:</a:t>
            </a:r>
          </a:p>
          <a:p>
            <a:r>
              <a:rPr lang="cs-CZ" dirty="0">
                <a:hlinkClick r:id="rId5"/>
              </a:rPr>
              <a:t>http://crdm.cz/download/pojisteni/2014/pojisteni-2014-uraz-vzor-oznameni-urazu.pdf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KDE TISKOPIS ZÍSKAT?</a:t>
            </a:r>
            <a:endParaRPr lang="cs-CZ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Šipka doprava 3"/>
          <p:cNvSpPr/>
          <p:nvPr/>
        </p:nvSpPr>
        <p:spPr>
          <a:xfrm>
            <a:off x="4281680" y="1769376"/>
            <a:ext cx="540000" cy="540000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/>
          <p:cNvSpPr/>
          <p:nvPr/>
        </p:nvSpPr>
        <p:spPr>
          <a:xfrm>
            <a:off x="4281680" y="2705480"/>
            <a:ext cx="540000" cy="540000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1473368" y="1769376"/>
            <a:ext cx="22402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hlinkClick r:id="rId2"/>
              </a:rPr>
              <a:t>www.crdm.cz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1473368" y="2705480"/>
            <a:ext cx="22106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chemeClr val="tx2">
                    <a:lumMod val="75000"/>
                  </a:schemeClr>
                </a:solidFill>
                <a:hlinkClick r:id="rId3"/>
              </a:rPr>
              <a:t>www.koop.cz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1473368" y="3569576"/>
            <a:ext cx="56116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chemeClr val="tx2">
                    <a:lumMod val="75000"/>
                  </a:schemeClr>
                </a:solidFill>
                <a:hlinkClick r:id="rId4"/>
              </a:rPr>
              <a:t>na pobočkách pojišťovny Kooperativa</a:t>
            </a:r>
            <a:endParaRPr lang="cs-CZ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073768" y="1796808"/>
            <a:ext cx="14231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hlinkClick r:id="rId5"/>
              </a:rPr>
              <a:t>Pojištění</a:t>
            </a:r>
            <a:endParaRPr lang="cs-CZ" sz="24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5073768" y="2760344"/>
            <a:ext cx="37053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  <a:hlinkClick r:id="rId6"/>
              </a:rPr>
              <a:t>Formuláře pro hlášení škody</a:t>
            </a:r>
            <a:endParaRPr lang="cs-CZ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Šipka doprava 10"/>
          <p:cNvSpPr/>
          <p:nvPr/>
        </p:nvSpPr>
        <p:spPr>
          <a:xfrm>
            <a:off x="609272" y="1769376"/>
            <a:ext cx="540000" cy="54000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Šipka doprava 11"/>
          <p:cNvSpPr/>
          <p:nvPr/>
        </p:nvSpPr>
        <p:spPr>
          <a:xfrm>
            <a:off x="609272" y="2705480"/>
            <a:ext cx="540000" cy="54000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Šipka doprava 12"/>
          <p:cNvSpPr/>
          <p:nvPr/>
        </p:nvSpPr>
        <p:spPr>
          <a:xfrm>
            <a:off x="609272" y="3641584"/>
            <a:ext cx="540000" cy="54000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448056" y="4754880"/>
            <a:ext cx="8165592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V následující prezentaci je uveden postup  a náležitosti pro vyplnění tiskopisu </a:t>
            </a:r>
            <a:r>
              <a:rPr lang="cs-CZ" sz="2000" b="1" dirty="0" smtClean="0">
                <a:solidFill>
                  <a:schemeClr val="tx2">
                    <a:lumMod val="75000"/>
                  </a:schemeClr>
                </a:solidFill>
              </a:rPr>
              <a:t>„Oznámení úrazu“</a:t>
            </a:r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.  U dalších dvou tiskopisů je to podobné.</a:t>
            </a:r>
            <a:endParaRPr lang="cs-CZ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JAK TISKOPIS VYPLNIT</a:t>
            </a:r>
            <a:endParaRPr lang="cs-CZ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1" y="1417638"/>
            <a:ext cx="7955280" cy="4324795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pPr>
              <a:buNone/>
            </a:pPr>
            <a:r>
              <a:rPr lang="cs-CZ" b="1" dirty="0" smtClean="0">
                <a:solidFill>
                  <a:schemeClr val="bg1"/>
                </a:solidFill>
              </a:rPr>
              <a:t>B. POJIŠTĚNÝ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879318" y="2112264"/>
            <a:ext cx="7203232" cy="29992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tIns="216000" rtlCol="0">
            <a:noAutofit/>
          </a:bodyPr>
          <a:lstStyle/>
          <a:p>
            <a:pPr algn="ctr"/>
            <a:r>
              <a:rPr lang="cs-CZ" sz="2800" dirty="0" smtClean="0">
                <a:solidFill>
                  <a:schemeClr val="tx2">
                    <a:lumMod val="75000"/>
                  </a:schemeClr>
                </a:solidFill>
              </a:rPr>
              <a:t>V této části se vyplňují údaje, týkající se</a:t>
            </a:r>
          </a:p>
          <a:p>
            <a:pPr algn="ctr"/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</a:rPr>
              <a:t>ZRANĚNÉHO</a:t>
            </a:r>
          </a:p>
          <a:p>
            <a:pPr algn="ctr"/>
            <a:r>
              <a:rPr lang="cs-CZ" sz="2800" dirty="0" smtClean="0">
                <a:solidFill>
                  <a:schemeClr val="tx2">
                    <a:lumMod val="75000"/>
                  </a:schemeClr>
                </a:solidFill>
              </a:rPr>
              <a:t>rodné číslo, příjmení, jméno, adresa, kontakt,</a:t>
            </a:r>
          </a:p>
          <a:p>
            <a:pPr algn="ctr"/>
            <a:r>
              <a:rPr lang="cs-CZ" sz="2800" dirty="0" smtClean="0">
                <a:solidFill>
                  <a:schemeClr val="tx2">
                    <a:lumMod val="75000"/>
                  </a:schemeClr>
                </a:solidFill>
              </a:rPr>
              <a:t>povolání a zda je pravák či levák</a:t>
            </a:r>
          </a:p>
          <a:p>
            <a:pPr algn="ctr"/>
            <a:endParaRPr lang="cs-CZ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cs-CZ" sz="2400" dirty="0" smtClean="0">
                <a:solidFill>
                  <a:schemeClr val="tx2">
                    <a:lumMod val="75000"/>
                  </a:schemeClr>
                </a:solidFill>
              </a:rPr>
              <a:t>U dětí uvádějte kontakt na zákonného zástupce.</a:t>
            </a:r>
          </a:p>
          <a:p>
            <a:endParaRPr lang="cs-CZ" sz="28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JAK TISKOPIS VYPLNIT</a:t>
            </a:r>
            <a:endParaRPr lang="cs-CZ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1" y="1417638"/>
            <a:ext cx="7955280" cy="4324795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pPr>
              <a:buNone/>
            </a:pPr>
            <a:r>
              <a:rPr lang="cs-CZ" b="1" dirty="0" smtClean="0">
                <a:solidFill>
                  <a:schemeClr val="bg1"/>
                </a:solidFill>
              </a:rPr>
              <a:t>C. ÚDAJE O POJIŠTĚNÍ A ÚRAZU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581262" y="2303356"/>
            <a:ext cx="2148840" cy="63186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tIns="108000" rtlCol="0">
            <a:noAutofit/>
          </a:bodyPr>
          <a:lstStyle/>
          <a:p>
            <a:r>
              <a:rPr lang="cs-CZ" sz="2800" b="1" dirty="0" smtClean="0">
                <a:solidFill>
                  <a:schemeClr val="tx2">
                    <a:lumMod val="75000"/>
                  </a:schemeClr>
                </a:solidFill>
              </a:rPr>
              <a:t>5400856689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566928" y="2455271"/>
            <a:ext cx="2014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Číslo smlouvy:</a:t>
            </a:r>
            <a:endParaRPr lang="cs-CZ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57784" y="3227832"/>
            <a:ext cx="3483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Datum, čas a místo úrazu:</a:t>
            </a:r>
            <a:endParaRPr lang="cs-CZ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4041648" y="3118104"/>
            <a:ext cx="4233672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Zde uveďte datum, čas, místo úrazu a </a:t>
            </a:r>
            <a:r>
              <a:rPr lang="cs-CZ" sz="2000" b="1" dirty="0" smtClean="0">
                <a:solidFill>
                  <a:schemeClr val="accent5"/>
                </a:solidFill>
              </a:rPr>
              <a:t>KÓD ÚRAZU </a:t>
            </a:r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(viz </a:t>
            </a:r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  <a:hlinkClick r:id="rId2" action="ppaction://hlinksldjump"/>
              </a:rPr>
              <a:t>tabulka níže</a:t>
            </a:r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) </a:t>
            </a:r>
            <a:endParaRPr lang="cs-CZ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539496" y="3776472"/>
            <a:ext cx="3337560" cy="100584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tIns="216000" rtlCol="0">
            <a:noAutofit/>
          </a:bodyPr>
          <a:lstStyle/>
          <a:p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Podrobný popis průběhu a okolností úrazu:</a:t>
            </a:r>
            <a:endParaRPr lang="cs-CZ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041648" y="3996863"/>
            <a:ext cx="4233672" cy="72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tIns="72000" rtlCol="0">
            <a:noAutofit/>
          </a:bodyPr>
          <a:lstStyle/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Zde uveďte vše, co je důležité pro posouzení úrazu</a:t>
            </a:r>
            <a:endParaRPr lang="cs-CZ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545842" y="4974336"/>
            <a:ext cx="46305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Došlo k úrazu při výkonu povolání?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5176405" y="4992624"/>
            <a:ext cx="309045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X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5491525" y="5029200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Ne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JAK TISKOPIS VYPLNIT</a:t>
            </a:r>
            <a:endParaRPr lang="cs-CZ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1" y="1417638"/>
            <a:ext cx="7955280" cy="4324795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pPr>
              <a:buNone/>
            </a:pPr>
            <a:r>
              <a:rPr lang="cs-CZ" b="1" dirty="0" smtClean="0">
                <a:solidFill>
                  <a:schemeClr val="bg1"/>
                </a:solidFill>
              </a:rPr>
              <a:t>B. POJIŠTĚNÝ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879318" y="2112264"/>
            <a:ext cx="7203232" cy="29992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tIns="108000" rtlCol="0">
            <a:noAutofit/>
          </a:bodyPr>
          <a:lstStyle/>
          <a:p>
            <a:pPr algn="ctr"/>
            <a:r>
              <a:rPr lang="cs-CZ" sz="2000" b="1" dirty="0" smtClean="0">
                <a:solidFill>
                  <a:schemeClr val="tx2">
                    <a:lumMod val="75000"/>
                  </a:schemeClr>
                </a:solidFill>
              </a:rPr>
              <a:t>Dále vyplňte:</a:t>
            </a:r>
          </a:p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Poraněná část těla,</a:t>
            </a:r>
          </a:p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Byla postižena již před úrazem? </a:t>
            </a:r>
          </a:p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Adresa zdravotnického zařízení, které Vám poskytlo první ošetření úrazu,</a:t>
            </a:r>
          </a:p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Datum prvního ošetření,</a:t>
            </a:r>
          </a:p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Adresa zdravotnického zařízení, ve kterém byl Váš úraz léčen,</a:t>
            </a:r>
          </a:p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Název (kód) Vaší zdravotní pojišťovny,</a:t>
            </a:r>
          </a:p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Jméno a adresa Vašeho praktického lékaře, </a:t>
            </a:r>
          </a:p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</a:p>
          <a:p>
            <a:endParaRPr lang="cs-CZ" sz="28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4315968" y="2788920"/>
            <a:ext cx="309045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X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625013" y="2798064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Ne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JAK TISKOPIS VYPLNIT</a:t>
            </a:r>
            <a:endParaRPr lang="cs-CZ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1" y="1417638"/>
            <a:ext cx="7955280" cy="4324795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pPr>
              <a:buNone/>
            </a:pPr>
            <a:r>
              <a:rPr lang="cs-CZ" b="1" dirty="0" smtClean="0">
                <a:solidFill>
                  <a:schemeClr val="bg1"/>
                </a:solidFill>
              </a:rPr>
              <a:t>C. ÚDAJE O POJIŠTĚNÍ A ÚRAZU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66928" y="2308967"/>
            <a:ext cx="7040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Stal se úraz při sportovní nebo tělovýchovné činnosti?</a:t>
            </a:r>
            <a:endParaRPr lang="cs-CZ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66928" y="3406033"/>
            <a:ext cx="74615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Pokud ano, uveďte, zda činnost byla organizována a kým:</a:t>
            </a:r>
            <a:endParaRPr lang="cs-CZ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640080" y="3896279"/>
            <a:ext cx="7635240" cy="72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tIns="72000" rtlCol="0">
            <a:noAutofit/>
          </a:bodyPr>
          <a:lstStyle/>
          <a:p>
            <a:r>
              <a:rPr lang="cs-CZ" sz="2000" dirty="0" smtClean="0">
                <a:solidFill>
                  <a:schemeClr val="tx2">
                    <a:lumMod val="75000"/>
                  </a:schemeClr>
                </a:solidFill>
              </a:rPr>
              <a:t>Zde uveďte Vaši organizaci / pobočný spolek (např. oddíl, skupina, středisko), při jejíž činnosti došlo k úrazu. </a:t>
            </a:r>
            <a:endParaRPr lang="cs-CZ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7480226" y="2372975"/>
            <a:ext cx="309045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accent5"/>
                </a:solidFill>
              </a:rPr>
              <a:t>X</a:t>
            </a:r>
            <a:endParaRPr lang="cs-CZ" b="1" dirty="0">
              <a:solidFill>
                <a:schemeClr val="accent5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7761839" y="2372975"/>
            <a:ext cx="570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accent5"/>
                </a:solidFill>
              </a:rPr>
              <a:t>Ano</a:t>
            </a:r>
            <a:endParaRPr lang="cs-CZ" b="1" dirty="0">
              <a:solidFill>
                <a:schemeClr val="accent5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566927" y="2761488"/>
            <a:ext cx="77659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3"/>
                </a:solidFill>
              </a:rPr>
              <a:t>Poznámka:</a:t>
            </a:r>
            <a:r>
              <a:rPr lang="cs-CZ" sz="20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2000" b="1" dirty="0" smtClean="0">
                <a:solidFill>
                  <a:schemeClr val="accent5"/>
                </a:solidFill>
              </a:rPr>
              <a:t>zahrnuje i ostatní zájmovou činnost, nejen sport!</a:t>
            </a:r>
            <a:endParaRPr lang="cs-CZ" sz="2000" b="1" dirty="0">
              <a:solidFill>
                <a:schemeClr val="accent5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585216" y="4677263"/>
            <a:ext cx="77659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>
                <a:solidFill>
                  <a:schemeClr val="accent3"/>
                </a:solidFill>
              </a:rPr>
              <a:t>Poznámka:</a:t>
            </a:r>
            <a:r>
              <a:rPr lang="cs-CZ" sz="20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sz="2000" b="1" dirty="0" smtClean="0">
                <a:solidFill>
                  <a:schemeClr val="accent5"/>
                </a:solidFill>
              </a:rPr>
              <a:t>statutární orgán zde uvedeného pobočného spolku nakonec orazítkuje a podepíše vyplněný formulář Oznámení úrazu</a:t>
            </a:r>
            <a:endParaRPr lang="cs-CZ" sz="2000" b="1" dirty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JAK TISKOPIS VYPLNIT</a:t>
            </a:r>
            <a:endParaRPr lang="cs-CZ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1" y="1417638"/>
            <a:ext cx="7955280" cy="4324795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pPr>
              <a:buNone/>
            </a:pPr>
            <a:r>
              <a:rPr lang="cs-CZ" b="1" dirty="0" smtClean="0">
                <a:solidFill>
                  <a:schemeClr val="bg1"/>
                </a:solidFill>
              </a:rPr>
              <a:t>C. ÚDAJE O POJIŠTĚNÍ A ÚRAZU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66928" y="2455271"/>
            <a:ext cx="39368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Jste registrovaný sportovec? </a:t>
            </a:r>
            <a:endParaRPr lang="cs-CZ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57784" y="3264408"/>
            <a:ext cx="59253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Provozujete tento sport jako aktivní účastník  organizovaných soustředění?</a:t>
            </a:r>
            <a:endParaRPr lang="cs-CZ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566928" y="4434840"/>
            <a:ext cx="4919472" cy="81381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tIns="216000" rtlCol="0">
            <a:noAutofit/>
          </a:bodyPr>
          <a:lstStyle/>
          <a:p>
            <a:r>
              <a:rPr lang="cs-CZ" sz="2400" b="1" dirty="0" smtClean="0">
                <a:solidFill>
                  <a:schemeClr val="tx2">
                    <a:lumMod val="75000"/>
                  </a:schemeClr>
                </a:solidFill>
              </a:rPr>
              <a:t>Stal se úraz při dopravní nehodě?</a:t>
            </a:r>
            <a:endParaRPr lang="cs-CZ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6483096" y="4636008"/>
            <a:ext cx="309045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X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6792141" y="4636008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Ne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6483096" y="3531370"/>
            <a:ext cx="309045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X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6483096" y="2482703"/>
            <a:ext cx="309045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X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6792141" y="3540514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Ne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6792141" y="2491847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Ne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dm-prezentace">
  <a:themeElements>
    <a:clrScheme name="Custom 1">
      <a:dk1>
        <a:sysClr val="windowText" lastClr="000000"/>
      </a:dk1>
      <a:lt1>
        <a:sysClr val="window" lastClr="FFFFFF"/>
      </a:lt1>
      <a:dk2>
        <a:srgbClr val="133176"/>
      </a:dk2>
      <a:lt2>
        <a:srgbClr val="FFFFFE"/>
      </a:lt2>
      <a:accent1>
        <a:srgbClr val="AD371F"/>
      </a:accent1>
      <a:accent2>
        <a:srgbClr val="C6D13A"/>
      </a:accent2>
      <a:accent3>
        <a:srgbClr val="F9DD29"/>
      </a:accent3>
      <a:accent4>
        <a:srgbClr val="ECECEC"/>
      </a:accent4>
      <a:accent5>
        <a:srgbClr val="AD371F"/>
      </a:accent5>
      <a:accent6>
        <a:srgbClr val="C6D13A"/>
      </a:accent6>
      <a:hlink>
        <a:srgbClr val="133176"/>
      </a:hlink>
      <a:folHlink>
        <a:srgbClr val="13317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crdm-prezentace</Template>
  <TotalTime>617</TotalTime>
  <Words>867</Words>
  <Application>Microsoft Office PowerPoint</Application>
  <PresentationFormat>Předvádění na obrazovce (4:3)</PresentationFormat>
  <Paragraphs>151</Paragraphs>
  <Slides>18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0" baseType="lpstr">
      <vt:lpstr>crdm-prezentace</vt:lpstr>
      <vt:lpstr>Acrobat Document</vt:lpstr>
      <vt:lpstr> OZNÁMENÍ ÚRAZU POSTUP</vt:lpstr>
      <vt:lpstr>HLÁŠENÍ ŠKODNÝCH UDÁLOSTÍ</vt:lpstr>
      <vt:lpstr>VZOR TISKOPISU</vt:lpstr>
      <vt:lpstr>KDE TISKOPIS ZÍSKAT?</vt:lpstr>
      <vt:lpstr>JAK TISKOPIS VYPLNIT</vt:lpstr>
      <vt:lpstr>JAK TISKOPIS VYPLNIT</vt:lpstr>
      <vt:lpstr>JAK TISKOPIS VYPLNIT</vt:lpstr>
      <vt:lpstr>JAK TISKOPIS VYPLNIT</vt:lpstr>
      <vt:lpstr>JAK TISKOPIS VYPLNIT</vt:lpstr>
      <vt:lpstr>JAK TISKOPIS VYPLNIT</vt:lpstr>
      <vt:lpstr>JAK TISKOPIS VYPLNIT</vt:lpstr>
      <vt:lpstr>JAK TISKOPIS VYPLNIT</vt:lpstr>
      <vt:lpstr>JAK TISKOPIS VYPLNIT</vt:lpstr>
      <vt:lpstr>KÓD ÚRAZU – SHRNUTÍ</vt:lpstr>
      <vt:lpstr>JAK TISKOPIS VYPLNIT</vt:lpstr>
      <vt:lpstr>JAK TISKOPIS VYPLNIT</vt:lpstr>
      <vt:lpstr>JAK TISKOPIS VYPLNIT</vt:lpstr>
      <vt:lpstr>DOTAZY?</vt:lpstr>
    </vt:vector>
  </TitlesOfParts>
  <Company>ČRDM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OZNÁMENÍ ÚRAZU POSTUP</dc:title>
  <dc:creator>Sekretariát</dc:creator>
  <cp:lastModifiedBy>Michal Dusílek</cp:lastModifiedBy>
  <cp:revision>86</cp:revision>
  <dcterms:created xsi:type="dcterms:W3CDTF">2014-02-28T12:32:36Z</dcterms:created>
  <dcterms:modified xsi:type="dcterms:W3CDTF">2014-04-13T16:40:11Z</dcterms:modified>
</cp:coreProperties>
</file>