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2E9E37-151D-3D46-394C-F2F0D0F61B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69775" y="2514600"/>
            <a:ext cx="9834838" cy="2262781"/>
          </a:xfrm>
        </p:spPr>
        <p:txBody>
          <a:bodyPr/>
          <a:lstStyle/>
          <a:p>
            <a:r>
              <a:rPr lang="cs-CZ" dirty="0"/>
              <a:t>DOROST Sportovní disciplíny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6F29EAC-FB41-24AA-488B-048249B3D2A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47233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ED6D2A-D893-A798-7923-B7824289E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Požární útok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9E9280B-68D1-23C4-30FF-F14C2D21CB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NÁŘADÍ – U nádrže přibylo plnění ve spodní části, u stroje počet závitů na šroubení</a:t>
            </a:r>
          </a:p>
          <a:p>
            <a:r>
              <a:rPr lang="cs-CZ" dirty="0"/>
              <a:t>SAVICE – zakotveno to, co jsme měli u měření materiálu – </a:t>
            </a:r>
            <a:r>
              <a:rPr lang="cs-CZ" dirty="0">
                <a:solidFill>
                  <a:srgbClr val="FF0000"/>
                </a:solidFill>
                <a:highlight>
                  <a:srgbClr val="FFFF00"/>
                </a:highlight>
              </a:rPr>
              <a:t>závit, délka </a:t>
            </a:r>
            <a:r>
              <a:rPr lang="cs-CZ" dirty="0"/>
              <a:t>vodicího náběhu</a:t>
            </a:r>
          </a:p>
          <a:p>
            <a:r>
              <a:rPr lang="cs-CZ" dirty="0"/>
              <a:t>KOŠ – upřesnění </a:t>
            </a:r>
            <a:r>
              <a:rPr lang="cs-CZ" dirty="0">
                <a:solidFill>
                  <a:srgbClr val="FF0000"/>
                </a:solidFill>
                <a:highlight>
                  <a:srgbClr val="FFFF00"/>
                </a:highlight>
              </a:rPr>
              <a:t>rozměrů ok </a:t>
            </a:r>
            <a:r>
              <a:rPr lang="cs-CZ" dirty="0"/>
              <a:t>síta, nutnost </a:t>
            </a:r>
            <a:r>
              <a:rPr lang="cs-CZ" dirty="0">
                <a:solidFill>
                  <a:srgbClr val="FF0000"/>
                </a:solidFill>
                <a:highlight>
                  <a:srgbClr val="FFFF00"/>
                </a:highlight>
              </a:rPr>
              <a:t>výstupků</a:t>
            </a:r>
            <a:r>
              <a:rPr lang="cs-CZ" dirty="0"/>
              <a:t> pro klíč, </a:t>
            </a:r>
            <a:r>
              <a:rPr lang="cs-CZ" dirty="0">
                <a:solidFill>
                  <a:srgbClr val="FF0000"/>
                </a:solidFill>
                <a:highlight>
                  <a:srgbClr val="FFFF00"/>
                </a:highlight>
              </a:rPr>
              <a:t>počet závitů </a:t>
            </a:r>
            <a:r>
              <a:rPr lang="cs-CZ" dirty="0"/>
              <a:t>na šroubení, </a:t>
            </a:r>
            <a:r>
              <a:rPr lang="cs-CZ" dirty="0">
                <a:solidFill>
                  <a:srgbClr val="FF0000"/>
                </a:solidFill>
                <a:highlight>
                  <a:srgbClr val="FFFF00"/>
                </a:highlight>
              </a:rPr>
              <a:t>střed koše nesmí být užší </a:t>
            </a:r>
            <a:r>
              <a:rPr lang="cs-CZ" dirty="0"/>
              <a:t>než spojovací část. Přibyly </a:t>
            </a:r>
            <a:r>
              <a:rPr lang="cs-CZ" dirty="0">
                <a:solidFill>
                  <a:srgbClr val="FF0000"/>
                </a:solidFill>
                <a:highlight>
                  <a:srgbClr val="FFFF00"/>
                </a:highlight>
              </a:rPr>
              <a:t>rozměry koše </a:t>
            </a:r>
            <a:r>
              <a:rPr lang="cs-CZ" dirty="0"/>
              <a:t>průměr a maximální výška</a:t>
            </a:r>
          </a:p>
          <a:p>
            <a:r>
              <a:rPr lang="cs-CZ" dirty="0"/>
              <a:t>Hadice a rozdělovač beze změn</a:t>
            </a:r>
          </a:p>
          <a:p>
            <a:r>
              <a:rPr lang="cs-CZ" dirty="0">
                <a:solidFill>
                  <a:srgbClr val="FF0000"/>
                </a:solidFill>
                <a:highlight>
                  <a:srgbClr val="FFFF00"/>
                </a:highlight>
              </a:rPr>
              <a:t>ÚPLNĚ VYPADL přetlakový ventil </a:t>
            </a:r>
            <a:r>
              <a:rPr lang="cs-CZ" dirty="0"/>
              <a:t>a veškeré příslušenství k němu</a:t>
            </a:r>
          </a:p>
          <a:p>
            <a:r>
              <a:rPr lang="cs-CZ" dirty="0">
                <a:solidFill>
                  <a:srgbClr val="FF0000"/>
                </a:solidFill>
                <a:highlight>
                  <a:srgbClr val="FFFF00"/>
                </a:highlight>
              </a:rPr>
              <a:t>POJISTKY</a:t>
            </a:r>
            <a:r>
              <a:rPr lang="cs-CZ" dirty="0"/>
              <a:t> pouze na pevných </a:t>
            </a:r>
            <a:r>
              <a:rPr lang="cs-CZ" dirty="0" err="1"/>
              <a:t>polospojkách</a:t>
            </a:r>
            <a:r>
              <a:rPr lang="cs-CZ" dirty="0"/>
              <a:t> – na stroji a na rozdělovači.</a:t>
            </a:r>
          </a:p>
        </p:txBody>
      </p:sp>
    </p:spTree>
    <p:extLst>
      <p:ext uri="{BB962C8B-B14F-4D97-AF65-F5344CB8AC3E}">
        <p14:creationId xmlns:p14="http://schemas.microsoft.com/office/powerpoint/2010/main" val="41516378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627679-67C6-F060-3803-65BED83C79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PROVEDENÍ požárního útoku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67C2256-D2F3-15A8-FE20-68AC9135B7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MEZERA mezi </a:t>
            </a:r>
            <a:r>
              <a:rPr lang="cs-CZ" dirty="0" err="1"/>
              <a:t>polospojkami</a:t>
            </a:r>
            <a:r>
              <a:rPr lang="cs-CZ" dirty="0"/>
              <a:t> i mezi košem a savicí </a:t>
            </a:r>
            <a:r>
              <a:rPr lang="cs-CZ" dirty="0">
                <a:solidFill>
                  <a:srgbClr val="FF0000"/>
                </a:solidFill>
                <a:highlight>
                  <a:srgbClr val="FFFF00"/>
                </a:highlight>
              </a:rPr>
              <a:t>0,5 cm</a:t>
            </a:r>
          </a:p>
          <a:p>
            <a:r>
              <a:rPr lang="cs-CZ" dirty="0">
                <a:solidFill>
                  <a:schemeClr val="tx1"/>
                </a:solidFill>
              </a:rPr>
              <a:t>Stroj </a:t>
            </a:r>
            <a:r>
              <a:rPr lang="cs-CZ" dirty="0">
                <a:solidFill>
                  <a:srgbClr val="FF0000"/>
                </a:solidFill>
                <a:highlight>
                  <a:srgbClr val="FFFF00"/>
                </a:highlight>
              </a:rPr>
              <a:t>MŮŽE být </a:t>
            </a:r>
            <a:r>
              <a:rPr lang="cs-CZ" dirty="0">
                <a:solidFill>
                  <a:schemeClr val="tx1"/>
                </a:solidFill>
              </a:rPr>
              <a:t>v okamžiku startu </a:t>
            </a:r>
            <a:r>
              <a:rPr lang="cs-CZ" dirty="0">
                <a:solidFill>
                  <a:srgbClr val="FF0000"/>
                </a:solidFill>
                <a:highlight>
                  <a:srgbClr val="FFFF00"/>
                </a:highlight>
              </a:rPr>
              <a:t>nastartován </a:t>
            </a:r>
            <a:r>
              <a:rPr lang="cs-CZ" dirty="0">
                <a:solidFill>
                  <a:schemeClr val="tx1"/>
                </a:solidFill>
              </a:rPr>
              <a:t>– hned v další větě v provedení  - vyběhne a nastartuje</a:t>
            </a:r>
          </a:p>
          <a:p>
            <a:r>
              <a:rPr lang="cs-CZ" dirty="0">
                <a:solidFill>
                  <a:srgbClr val="FF0000"/>
                </a:solidFill>
                <a:highlight>
                  <a:srgbClr val="FFFF00"/>
                </a:highlight>
              </a:rPr>
              <a:t>Koš lze </a:t>
            </a:r>
            <a:r>
              <a:rPr lang="cs-CZ" dirty="0">
                <a:solidFill>
                  <a:schemeClr val="tx1"/>
                </a:solidFill>
              </a:rPr>
              <a:t>při upadnutí do kádě </a:t>
            </a:r>
            <a:r>
              <a:rPr lang="cs-CZ" dirty="0">
                <a:solidFill>
                  <a:srgbClr val="FF0000"/>
                </a:solidFill>
                <a:highlight>
                  <a:srgbClr val="FFFF00"/>
                </a:highlight>
              </a:rPr>
              <a:t>vylovit</a:t>
            </a:r>
            <a:r>
              <a:rPr lang="cs-CZ" dirty="0">
                <a:solidFill>
                  <a:schemeClr val="tx1"/>
                </a:solidFill>
              </a:rPr>
              <a:t> a mimo káď </a:t>
            </a:r>
            <a:r>
              <a:rPr lang="cs-CZ" dirty="0">
                <a:solidFill>
                  <a:srgbClr val="FF0000"/>
                </a:solidFill>
                <a:highlight>
                  <a:srgbClr val="FFFF00"/>
                </a:highlight>
              </a:rPr>
              <a:t>znovu našroubovat</a:t>
            </a:r>
          </a:p>
          <a:p>
            <a:r>
              <a:rPr lang="cs-CZ" dirty="0">
                <a:solidFill>
                  <a:schemeClr val="tx1"/>
                </a:solidFill>
              </a:rPr>
              <a:t>Další provádění standardní</a:t>
            </a:r>
          </a:p>
          <a:p>
            <a:r>
              <a:rPr lang="cs-CZ" dirty="0">
                <a:solidFill>
                  <a:schemeClr val="tx1"/>
                </a:solidFill>
              </a:rPr>
              <a:t>NEPLATNOSTI </a:t>
            </a:r>
            <a:r>
              <a:rPr lang="cs-CZ" dirty="0">
                <a:solidFill>
                  <a:srgbClr val="FF0000"/>
                </a:solidFill>
                <a:highlight>
                  <a:srgbClr val="FFFF00"/>
                </a:highlight>
              </a:rPr>
              <a:t>ZÁSADNÍ </a:t>
            </a:r>
            <a:r>
              <a:rPr lang="cs-CZ" dirty="0">
                <a:solidFill>
                  <a:schemeClr val="tx1"/>
                </a:solidFill>
              </a:rPr>
              <a:t>– </a:t>
            </a:r>
            <a:r>
              <a:rPr lang="cs-CZ" dirty="0">
                <a:solidFill>
                  <a:srgbClr val="FF0000"/>
                </a:solidFill>
                <a:highlight>
                  <a:srgbClr val="FFFF00"/>
                </a:highlight>
              </a:rPr>
              <a:t>nedotknutelnost čáry stříkání  </a:t>
            </a:r>
            <a:r>
              <a:rPr lang="cs-CZ" dirty="0">
                <a:solidFill>
                  <a:schemeClr val="tx1"/>
                </a:solidFill>
              </a:rPr>
              <a:t>v průběhu CELÉHO provádění pokusu. Vypadlo křížení</a:t>
            </a:r>
          </a:p>
        </p:txBody>
      </p:sp>
    </p:spTree>
    <p:extLst>
      <p:ext uri="{BB962C8B-B14F-4D97-AF65-F5344CB8AC3E}">
        <p14:creationId xmlns:p14="http://schemas.microsoft.com/office/powerpoint/2010/main" val="25360015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33C917-9075-177F-1885-48800E91F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Výstup na cvičnou věž </a:t>
            </a:r>
            <a:r>
              <a:rPr lang="cs-CZ" dirty="0">
                <a:solidFill>
                  <a:srgbClr val="FF0000"/>
                </a:solidFill>
                <a:highlight>
                  <a:srgbClr val="FFFF00"/>
                </a:highlight>
              </a:rPr>
              <a:t>NEPOVINNÁ </a:t>
            </a:r>
            <a:r>
              <a:rPr lang="cs-CZ" dirty="0">
                <a:highlight>
                  <a:srgbClr val="FFFF00"/>
                </a:highlight>
              </a:rPr>
              <a:t>DISCIPLÍNA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AE3568-EE3C-2788-690C-2BCECB2249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DOROSTENKY a MLADŠÍ DOROSTENCI – zavěšený žebřík, po něm výstup do 2 podlaží a ukončení pokusu</a:t>
            </a:r>
          </a:p>
          <a:p>
            <a:r>
              <a:rPr lang="cs-CZ" dirty="0"/>
              <a:t>STŘEDNÍ DOROSTENCI – žebřík nesen. Zaháknutí a výstup do druhého podlaží a ukončení pokusu</a:t>
            </a:r>
          </a:p>
          <a:p>
            <a:r>
              <a:rPr lang="cs-CZ" dirty="0"/>
              <a:t>STARŠÍ DOROSTENCI _ žebřík nesen, výstup do 3 podlaží a ukončení pokusu</a:t>
            </a:r>
          </a:p>
        </p:txBody>
      </p:sp>
    </p:spTree>
    <p:extLst>
      <p:ext uri="{BB962C8B-B14F-4D97-AF65-F5344CB8AC3E}">
        <p14:creationId xmlns:p14="http://schemas.microsoft.com/office/powerpoint/2010/main" val="18631460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E111D0-19C5-7270-6337-E03FFF576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POKUS  a STARTOVÁNÍ Pravidlo 24 a 25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338829B-7FFF-7475-FFFA-EED6D21F60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Ve všech disciplínách </a:t>
            </a:r>
            <a:r>
              <a:rPr lang="cs-CZ" dirty="0">
                <a:solidFill>
                  <a:srgbClr val="FF0000"/>
                </a:solidFill>
                <a:highlight>
                  <a:srgbClr val="FFFF00"/>
                </a:highlight>
              </a:rPr>
              <a:t>má družstvo </a:t>
            </a:r>
            <a:r>
              <a:rPr lang="cs-CZ" dirty="0"/>
              <a:t>( útok a štafeta 4x100) nebo </a:t>
            </a:r>
            <a:r>
              <a:rPr lang="cs-CZ" dirty="0">
                <a:solidFill>
                  <a:srgbClr val="FF0000"/>
                </a:solidFill>
                <a:highlight>
                  <a:srgbClr val="FFFF00"/>
                </a:highlight>
              </a:rPr>
              <a:t>jednotlivec</a:t>
            </a:r>
            <a:r>
              <a:rPr lang="cs-CZ" dirty="0"/>
              <a:t> ( běh na 100 s PHP, běh na 100 m, výstup na věž) </a:t>
            </a:r>
            <a:r>
              <a:rPr lang="cs-CZ" dirty="0">
                <a:solidFill>
                  <a:srgbClr val="FF0000"/>
                </a:solidFill>
                <a:highlight>
                  <a:srgbClr val="FFFF00"/>
                </a:highlight>
              </a:rPr>
              <a:t>možnost 2 pokusů</a:t>
            </a:r>
          </a:p>
          <a:p>
            <a:r>
              <a:rPr lang="cs-CZ" dirty="0">
                <a:solidFill>
                  <a:srgbClr val="FF0000"/>
                </a:solidFill>
                <a:highlight>
                  <a:srgbClr val="FFFF00"/>
                </a:highlight>
              </a:rPr>
              <a:t>Provedení pokusu lze zaznamenat na pořadatelem stanovené záznamové zařízení</a:t>
            </a:r>
          </a:p>
          <a:p>
            <a:r>
              <a:rPr lang="cs-CZ" dirty="0">
                <a:solidFill>
                  <a:schemeClr val="tx1"/>
                </a:solidFill>
              </a:rPr>
              <a:t>Dále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definována možnost opakovaného pokusu -   beze změn, platnosti pokusu – beze změn </a:t>
            </a:r>
          </a:p>
          <a:p>
            <a:r>
              <a:rPr lang="cs-CZ" dirty="0">
                <a:solidFill>
                  <a:schemeClr val="tx1"/>
                </a:solidFill>
              </a:rPr>
              <a:t>U startu oproti PS  možnost opakovaného startu – jinak beze změn</a:t>
            </a:r>
          </a:p>
        </p:txBody>
      </p:sp>
    </p:spTree>
    <p:extLst>
      <p:ext uri="{BB962C8B-B14F-4D97-AF65-F5344CB8AC3E}">
        <p14:creationId xmlns:p14="http://schemas.microsoft.com/office/powerpoint/2010/main" val="21975311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76346B-2EBE-D5DE-D651-C8D344D30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ZÁSADNÍ změny oproti staré Směrnici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0A5A799-AB08-05B3-AF80-AB6FD4831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  <a:highlight>
                  <a:srgbClr val="FFFF00"/>
                </a:highlight>
              </a:rPr>
              <a:t>NEDOTKNUTELNOST</a:t>
            </a:r>
            <a:r>
              <a:rPr lang="cs-CZ" dirty="0"/>
              <a:t> čáry nástřiku po celou dobu provádění pokusu</a:t>
            </a:r>
          </a:p>
          <a:p>
            <a:r>
              <a:rPr lang="cs-CZ" dirty="0">
                <a:solidFill>
                  <a:srgbClr val="FF0000"/>
                </a:solidFill>
                <a:highlight>
                  <a:srgbClr val="FFFF00"/>
                </a:highlight>
              </a:rPr>
              <a:t>VYŘAZENÍ </a:t>
            </a:r>
            <a:r>
              <a:rPr lang="cs-CZ" dirty="0"/>
              <a:t>přetlakového ventilu</a:t>
            </a:r>
          </a:p>
          <a:p>
            <a:r>
              <a:rPr lang="cs-CZ" dirty="0">
                <a:solidFill>
                  <a:srgbClr val="FF0000"/>
                </a:solidFill>
                <a:highlight>
                  <a:srgbClr val="FFFF00"/>
                </a:highlight>
              </a:rPr>
              <a:t>OPAKOVANÉ</a:t>
            </a:r>
            <a:r>
              <a:rPr lang="cs-CZ" dirty="0"/>
              <a:t> našroubování koše mimo káď</a:t>
            </a:r>
          </a:p>
          <a:p>
            <a:r>
              <a:rPr lang="cs-CZ" dirty="0">
                <a:solidFill>
                  <a:srgbClr val="FF0000"/>
                </a:solidFill>
                <a:highlight>
                  <a:srgbClr val="FFFF00"/>
                </a:highlight>
              </a:rPr>
              <a:t>VZDÁLENOST</a:t>
            </a:r>
            <a:r>
              <a:rPr lang="cs-CZ" dirty="0"/>
              <a:t> </a:t>
            </a:r>
            <a:r>
              <a:rPr lang="cs-CZ" dirty="0" err="1"/>
              <a:t>polospojek</a:t>
            </a:r>
            <a:endParaRPr lang="cs-CZ" dirty="0"/>
          </a:p>
          <a:p>
            <a:r>
              <a:rPr lang="cs-CZ" dirty="0">
                <a:solidFill>
                  <a:srgbClr val="FF0000"/>
                </a:solidFill>
                <a:highlight>
                  <a:srgbClr val="FFFF00"/>
                </a:highlight>
              </a:rPr>
              <a:t>POJISTKY</a:t>
            </a:r>
            <a:r>
              <a:rPr lang="cs-CZ" dirty="0"/>
              <a:t> jen na stroji a na rozdělovači</a:t>
            </a:r>
          </a:p>
          <a:p>
            <a:r>
              <a:rPr lang="cs-CZ" dirty="0">
                <a:solidFill>
                  <a:srgbClr val="FF0000"/>
                </a:solidFill>
                <a:highlight>
                  <a:srgbClr val="FFFF00"/>
                </a:highlight>
              </a:rPr>
              <a:t>PROŠVIHÁVÁNÍ</a:t>
            </a:r>
            <a:r>
              <a:rPr lang="cs-CZ" dirty="0"/>
              <a:t> rukou v cíli – neplatnost</a:t>
            </a:r>
          </a:p>
          <a:p>
            <a:r>
              <a:rPr lang="cs-CZ" dirty="0">
                <a:solidFill>
                  <a:srgbClr val="FF0000"/>
                </a:solidFill>
                <a:highlight>
                  <a:srgbClr val="FFFF00"/>
                </a:highlight>
              </a:rPr>
              <a:t>ÚPRAVA</a:t>
            </a:r>
            <a:r>
              <a:rPr lang="cs-CZ" dirty="0"/>
              <a:t> výstroje a </a:t>
            </a:r>
            <a:r>
              <a:rPr lang="cs-CZ"/>
              <a:t>pak teprve pokračování </a:t>
            </a:r>
            <a:r>
              <a:rPr lang="cs-CZ" dirty="0"/>
              <a:t>v provádění pokusu</a:t>
            </a:r>
          </a:p>
          <a:p>
            <a:r>
              <a:rPr lang="cs-CZ" dirty="0">
                <a:solidFill>
                  <a:srgbClr val="FF0000"/>
                </a:solidFill>
                <a:highlight>
                  <a:srgbClr val="FFFF00"/>
                </a:highlight>
              </a:rPr>
              <a:t>VYŠLÁPNUTÍ</a:t>
            </a:r>
            <a:r>
              <a:rPr lang="cs-CZ" dirty="0"/>
              <a:t> z dráhy – u 100 m a 4x100m </a:t>
            </a:r>
          </a:p>
        </p:txBody>
      </p:sp>
    </p:spTree>
    <p:extLst>
      <p:ext uri="{BB962C8B-B14F-4D97-AF65-F5344CB8AC3E}">
        <p14:creationId xmlns:p14="http://schemas.microsoft.com/office/powerpoint/2010/main" val="3648885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2D6F01-F9E1-82D0-475F-B3680251D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Zapojení do sportovní části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905A92-1276-E602-57A1-EE7B5BF093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Mladí hasiči ve věku 13 – 18 let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Ve družstvu max. 2 členové, kteří v ročníku ukončení soutěže dovrší 13 let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Ostatní NESMÍ v roce ukončení ročníku dovršit 19 let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Družstvo má min. 7 nebo max. 8 členů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Kategorie DRUŽSTVA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                 JEDNOTLIVCI </a:t>
            </a:r>
          </a:p>
        </p:txBody>
      </p:sp>
    </p:spTree>
    <p:extLst>
      <p:ext uri="{BB962C8B-B14F-4D97-AF65-F5344CB8AC3E}">
        <p14:creationId xmlns:p14="http://schemas.microsoft.com/office/powerpoint/2010/main" val="1316270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5235E9-2951-9BBC-297A-BB8E50B4A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Rozdělení do kategorií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D459B5-1E29-3A41-6E20-422BA9F6FA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417983"/>
            <a:ext cx="8915400" cy="4717773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FF0000"/>
                </a:solidFill>
              </a:rPr>
              <a:t>JEDNOTLIVCI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Dorostenci i dorostenky mladší 13 – 14 let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                                         střední 15 – 16 let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                                         starší     17 – 18 let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Platí pravidlo o dovršení 13 a nedovršení 19 let v roce ukončení ročníku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FF0000"/>
                </a:solidFill>
              </a:rPr>
              <a:t>DRUŽSTVA</a:t>
            </a:r>
            <a:r>
              <a:rPr lang="cs-CZ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Dorostenci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Dorostenky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highlight>
                  <a:srgbClr val="FFFF00"/>
                </a:highlight>
              </a:rPr>
              <a:t>SMÍŠENÁ</a:t>
            </a:r>
            <a:r>
              <a:rPr lang="cs-CZ" dirty="0"/>
              <a:t>  - Pro PÚ a štafetu stejná pravidla jako pro dorostenky, jen do úrovně okresu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u="sng" dirty="0"/>
              <a:t>Pro družstva neplatí vnitřní rozdělení </a:t>
            </a:r>
            <a:r>
              <a:rPr lang="cs-CZ" dirty="0"/>
              <a:t>dle věku jako pro jednotlivce, tzn. nemění se překážky a výška kladiny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9652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39D0D1-0AB4-E016-9D78-0C75CB325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Disciplíny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748D715-F71D-70A6-405B-C93607FBBB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DRUŽSTVA</a:t>
            </a:r>
          </a:p>
          <a:p>
            <a:r>
              <a:rPr lang="cs-CZ" dirty="0"/>
              <a:t>Povinné od kraje – běh na 100 m</a:t>
            </a:r>
          </a:p>
          <a:p>
            <a:r>
              <a:rPr lang="cs-CZ" dirty="0"/>
              <a:t>                               - štafeta 4 x 100 m</a:t>
            </a:r>
          </a:p>
          <a:p>
            <a:r>
              <a:rPr lang="cs-CZ" dirty="0"/>
              <a:t>                                - požární útok</a:t>
            </a:r>
          </a:p>
          <a:p>
            <a:r>
              <a:rPr lang="cs-CZ" dirty="0"/>
              <a:t>TOTÉŽ se doporučuje i pro nižší kola</a:t>
            </a:r>
          </a:p>
          <a:p>
            <a:r>
              <a:rPr lang="cs-CZ" dirty="0">
                <a:solidFill>
                  <a:srgbClr val="FF0000"/>
                </a:solidFill>
              </a:rPr>
              <a:t>JEDNOTLIVCI</a:t>
            </a:r>
            <a:r>
              <a:rPr lang="cs-CZ" dirty="0"/>
              <a:t> – běh na 100 m</a:t>
            </a:r>
          </a:p>
          <a:p>
            <a:r>
              <a:rPr lang="cs-CZ" dirty="0"/>
              <a:t>                        - běh na 100 m s PHP</a:t>
            </a:r>
          </a:p>
          <a:p>
            <a:r>
              <a:rPr lang="cs-CZ" dirty="0"/>
              <a:t>TOTÉŽ se doporučuje i pro nižší kola</a:t>
            </a:r>
          </a:p>
          <a:p>
            <a:r>
              <a:rPr lang="cs-CZ" dirty="0"/>
              <a:t>U družstev i jednotlivců je NEPOVINNÝ VÝSTUP na cvičnou věž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0717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36DB07-BC2E-FE4A-ED11-55D23186C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Práva a povinnosti účastníků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ACD6D50-EFEA-49F8-DBF5-DFECBC4C9F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Občanský průkaz předložit při prezenci ( krajská a republiková kola)</a:t>
            </a:r>
          </a:p>
          <a:p>
            <a:r>
              <a:rPr lang="cs-CZ" dirty="0"/>
              <a:t>Soutěžící nemusí mít ponožky</a:t>
            </a:r>
          </a:p>
          <a:p>
            <a:r>
              <a:rPr lang="cs-CZ" dirty="0"/>
              <a:t>Šířka koženého opasku je MINIMÁLNĚ 45 mm s kovovou sponou</a:t>
            </a:r>
          </a:p>
          <a:p>
            <a:r>
              <a:rPr lang="cs-CZ" dirty="0"/>
              <a:t>Přílby nemusí být jednotné</a:t>
            </a:r>
          </a:p>
          <a:p>
            <a:pPr algn="l"/>
            <a:r>
              <a:rPr lang="cs-CZ" sz="1800" b="0" i="0" u="none" strike="noStrike" baseline="0" dirty="0">
                <a:latin typeface="Century Gothic" panose="020B0502020202020204" pitchFamily="34" charset="0"/>
              </a:rPr>
              <a:t>Upadne-li v průběhu jakékoli disciplíny soutěžícímu součást výstroje, se kterou disciplínu započal (např. přilba, opasek, obuv), </a:t>
            </a:r>
            <a:r>
              <a:rPr lang="cs-CZ" sz="1800" b="0" i="0" u="none" strike="noStrike" baseline="0" dirty="0">
                <a:solidFill>
                  <a:srgbClr val="FF0000"/>
                </a:solidFill>
                <a:highlight>
                  <a:srgbClr val="FFFF00"/>
                </a:highlight>
                <a:latin typeface="Century Gothic" panose="020B0502020202020204" pitchFamily="34" charset="0"/>
              </a:rPr>
              <a:t>musí soutěžící přerušit </a:t>
            </a:r>
            <a:r>
              <a:rPr lang="cs-CZ" sz="1800" b="0" i="0" u="none" strike="noStrike" baseline="0" dirty="0">
                <a:latin typeface="Century Gothic" panose="020B0502020202020204" pitchFamily="34" charset="0"/>
              </a:rPr>
              <a:t>činnost a výstroj si upravit. Do provedení úpravy výstroje (nasazení přilby, obutí atd.) nesmí vykonat žádnou činnost (jinak je hodnoceno jako neplatný pokus).</a:t>
            </a:r>
            <a:endParaRPr lang="cs-CZ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5416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C1F1FF-3DED-E8F4-53D7-D61C5CC3D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Organizační štáb, rozhodčí, obecné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D9CB28-23A5-CEBE-6251-9C53C0BE25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 rozhodčí beze změn – ale zakotvena možnost využít záznam</a:t>
            </a:r>
          </a:p>
          <a:p>
            <a:r>
              <a:rPr lang="cs-CZ" dirty="0"/>
              <a:t>PROTEST písemně</a:t>
            </a:r>
          </a:p>
          <a:p>
            <a:r>
              <a:rPr lang="cs-CZ" dirty="0"/>
              <a:t>MOŽNOST KAUCE – musí být uvedena v OZ</a:t>
            </a:r>
          </a:p>
          <a:p>
            <a:r>
              <a:rPr lang="cs-CZ" dirty="0"/>
              <a:t>Jinak beze změn</a:t>
            </a:r>
          </a:p>
        </p:txBody>
      </p:sp>
    </p:spTree>
    <p:extLst>
      <p:ext uri="{BB962C8B-B14F-4D97-AF65-F5344CB8AC3E}">
        <p14:creationId xmlns:p14="http://schemas.microsoft.com/office/powerpoint/2010/main" val="40995462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57FE1E-E869-E752-98B5-A3D993718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SPORTOVNÍ ČÁST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EBFF534-DCE8-36BF-CC16-43194A4D2B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Přejímají se Pravidla požárního sportu od pravidla 22 s několika úpravami</a:t>
            </a:r>
          </a:p>
          <a:p>
            <a:r>
              <a:rPr lang="cs-CZ" dirty="0"/>
              <a:t>Přejímá se Technická příloha ( dráhy, rozměry a váhy nářadí)</a:t>
            </a:r>
          </a:p>
          <a:p>
            <a:r>
              <a:rPr lang="cs-CZ" dirty="0"/>
              <a:t>PRAVIDLO 22  doba na přípravu pokusu v disciplínách – beze změn</a:t>
            </a:r>
          </a:p>
          <a:p>
            <a:r>
              <a:rPr lang="cs-CZ" dirty="0"/>
              <a:t>PRAVIDLO 23  Běh na 100 m s PHP ( Dvojboj) </a:t>
            </a:r>
          </a:p>
          <a:p>
            <a:r>
              <a:rPr lang="cs-CZ" dirty="0"/>
              <a:t>ZMĚNA – stanovení MAXIMÁLNÍ váhy PHP na 7 kg, dále neplatnost při ÚMYSLNÉM protnutí mávnutím horní končetinou</a:t>
            </a:r>
          </a:p>
        </p:txBody>
      </p:sp>
    </p:spTree>
    <p:extLst>
      <p:ext uri="{BB962C8B-B14F-4D97-AF65-F5344CB8AC3E}">
        <p14:creationId xmlns:p14="http://schemas.microsoft.com/office/powerpoint/2010/main" val="548584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9FBFB0-6F3E-18FD-A019-0F231F977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Běh na 100 m s překážkami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9D84654-A246-EBF0-E32F-EE58A080C9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NÁŘADÍ -  nejsou změny, parametry zůstávají, stejně tak překážky . Specifikace v Technické příloze Pravidlo 03</a:t>
            </a:r>
          </a:p>
          <a:p>
            <a:r>
              <a:rPr lang="cs-CZ" dirty="0"/>
              <a:t>PROVEDENÍ zůstává</a:t>
            </a:r>
          </a:p>
          <a:p>
            <a:r>
              <a:rPr lang="cs-CZ" dirty="0">
                <a:solidFill>
                  <a:srgbClr val="FF0000"/>
                </a:solidFill>
                <a:highlight>
                  <a:srgbClr val="FFFF00"/>
                </a:highlight>
              </a:rPr>
              <a:t>POČÍTÁ</a:t>
            </a:r>
            <a:r>
              <a:rPr lang="cs-CZ" dirty="0"/>
              <a:t> se 5 časů – oproti PS</a:t>
            </a:r>
          </a:p>
          <a:p>
            <a:r>
              <a:rPr lang="cs-CZ" dirty="0"/>
              <a:t>NEPLATNOSTI přibylo </a:t>
            </a:r>
            <a:r>
              <a:rPr lang="cs-CZ" dirty="0">
                <a:solidFill>
                  <a:srgbClr val="FF0000"/>
                </a:solidFill>
                <a:highlight>
                  <a:srgbClr val="FFFF00"/>
                </a:highlight>
              </a:rPr>
              <a:t>vyšlápnut</a:t>
            </a:r>
            <a:r>
              <a:rPr lang="cs-CZ" dirty="0">
                <a:solidFill>
                  <a:srgbClr val="FF0000"/>
                </a:solidFill>
              </a:rPr>
              <a:t>í</a:t>
            </a:r>
            <a:r>
              <a:rPr lang="cs-CZ" dirty="0"/>
              <a:t> z dráhy s výjimkou opětovného překonání překážky nebo po pádu do sousední dráhy, dále přibylo </a:t>
            </a:r>
            <a:r>
              <a:rPr lang="cs-CZ" dirty="0">
                <a:solidFill>
                  <a:srgbClr val="FF0000"/>
                </a:solidFill>
                <a:highlight>
                  <a:srgbClr val="FFFF00"/>
                </a:highlight>
              </a:rPr>
              <a:t>úmyslné protnutí </a:t>
            </a:r>
            <a:r>
              <a:rPr lang="cs-CZ" dirty="0"/>
              <a:t>paprsku časomíry mávnutím horní končetinou a dále </a:t>
            </a:r>
            <a:r>
              <a:rPr lang="cs-CZ" dirty="0">
                <a:solidFill>
                  <a:srgbClr val="FF0000"/>
                </a:solidFill>
                <a:highlight>
                  <a:srgbClr val="FFFF00"/>
                </a:highlight>
              </a:rPr>
              <a:t>neprovádění pokusu </a:t>
            </a:r>
            <a:r>
              <a:rPr lang="cs-CZ" dirty="0"/>
              <a:t>v předepsané výstroji</a:t>
            </a:r>
          </a:p>
          <a:p>
            <a:r>
              <a:rPr lang="cs-CZ" dirty="0"/>
              <a:t>PŘIBYLO </a:t>
            </a:r>
            <a:r>
              <a:rPr lang="cs-CZ" dirty="0">
                <a:solidFill>
                  <a:srgbClr val="FF0000"/>
                </a:solidFill>
                <a:highlight>
                  <a:srgbClr val="FFFF00"/>
                </a:highlight>
              </a:rPr>
              <a:t>povolení opakování pokusu</a:t>
            </a:r>
            <a:r>
              <a:rPr lang="cs-CZ" dirty="0"/>
              <a:t>, pokud byl soutěžící v sousední dráze prokazatelně omezen rozhozenou hadicí</a:t>
            </a:r>
          </a:p>
        </p:txBody>
      </p:sp>
    </p:spTree>
    <p:extLst>
      <p:ext uri="{BB962C8B-B14F-4D97-AF65-F5344CB8AC3E}">
        <p14:creationId xmlns:p14="http://schemas.microsoft.com/office/powerpoint/2010/main" val="2371631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481C4F-E55C-9E55-4254-AF0AB9487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Štafeta 4 x 100 m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26C7ED4-E85A-5B11-4684-3324984DBA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MATERÁL Pravidlo 05 technické přílohy </a:t>
            </a:r>
            <a:r>
              <a:rPr lang="cs-CZ" dirty="0">
                <a:solidFill>
                  <a:srgbClr val="FF0000"/>
                </a:solidFill>
                <a:highlight>
                  <a:srgbClr val="FFFF00"/>
                </a:highlight>
              </a:rPr>
              <a:t>U domečku </a:t>
            </a:r>
            <a:r>
              <a:rPr lang="cs-CZ" dirty="0"/>
              <a:t>specifikace druhé seskokové plošiny pro ženy a dorostenky, u PHP </a:t>
            </a:r>
            <a:r>
              <a:rPr lang="cs-CZ" dirty="0">
                <a:solidFill>
                  <a:srgbClr val="FF0000"/>
                </a:solidFill>
                <a:highlight>
                  <a:srgbClr val="FFFF00"/>
                </a:highlight>
              </a:rPr>
              <a:t>rozmezí vah </a:t>
            </a:r>
            <a:r>
              <a:rPr lang="cs-CZ" dirty="0"/>
              <a:t>5 – 10 kg ( byla jen minimální hmotnost) OSTATNÍ materiál stejný, jako byl ve Směrnici po upřesnění Dodatkem</a:t>
            </a:r>
          </a:p>
          <a:p>
            <a:r>
              <a:rPr lang="cs-CZ" dirty="0"/>
              <a:t>Družstvo má 2 pokusy a závodníci se mohou </a:t>
            </a:r>
            <a:r>
              <a:rPr lang="cs-CZ" dirty="0">
                <a:solidFill>
                  <a:srgbClr val="FF0000"/>
                </a:solidFill>
                <a:highlight>
                  <a:srgbClr val="FFFF00"/>
                </a:highlight>
              </a:rPr>
              <a:t>ve družstvech libovolně střídat</a:t>
            </a:r>
          </a:p>
          <a:p>
            <a:r>
              <a:rPr lang="cs-CZ" dirty="0"/>
              <a:t>Provedení  u domečku upřesnění pro překonání dorostenkou ( opřený žebřík)a musí se dotknout  obou plošin. Jinak totožné jako v předchozí Směrnici</a:t>
            </a:r>
          </a:p>
          <a:p>
            <a:r>
              <a:rPr lang="cs-CZ" dirty="0"/>
              <a:t>V technické příloze nákres dráhy (nepřehledný) tam nádrž na hořlavou kapalinu – v tomtéž místě se dává podložka pro PHP</a:t>
            </a:r>
          </a:p>
          <a:p>
            <a:r>
              <a:rPr lang="cs-CZ" dirty="0"/>
              <a:t>NEPLATNOSTI přibylo </a:t>
            </a:r>
            <a:r>
              <a:rPr lang="cs-CZ" dirty="0">
                <a:solidFill>
                  <a:srgbClr val="FF0000"/>
                </a:solidFill>
                <a:highlight>
                  <a:srgbClr val="FFFF00"/>
                </a:highlight>
              </a:rPr>
              <a:t>vyšlápnut</a:t>
            </a:r>
            <a:r>
              <a:rPr lang="cs-CZ" dirty="0">
                <a:solidFill>
                  <a:srgbClr val="FF0000"/>
                </a:solidFill>
              </a:rPr>
              <a:t>í</a:t>
            </a:r>
            <a:r>
              <a:rPr lang="cs-CZ" dirty="0"/>
              <a:t> z dráhy s výjimkou opětovného překonání překážky nebo po pádu do sousední dráhy, dále přibylo </a:t>
            </a:r>
            <a:r>
              <a:rPr lang="cs-CZ" dirty="0">
                <a:solidFill>
                  <a:srgbClr val="FF0000"/>
                </a:solidFill>
                <a:highlight>
                  <a:srgbClr val="FFFF00"/>
                </a:highlight>
              </a:rPr>
              <a:t>úmyslné protnutí </a:t>
            </a:r>
            <a:r>
              <a:rPr lang="cs-CZ" dirty="0"/>
              <a:t>paprsku časomíry mávnutím horní končetinou a dále </a:t>
            </a:r>
            <a:r>
              <a:rPr lang="cs-CZ" dirty="0">
                <a:solidFill>
                  <a:srgbClr val="FF0000"/>
                </a:solidFill>
                <a:highlight>
                  <a:srgbClr val="FFFF00"/>
                </a:highlight>
              </a:rPr>
              <a:t>neprovádění pokusu </a:t>
            </a:r>
            <a:r>
              <a:rPr lang="cs-CZ" dirty="0"/>
              <a:t>v předepsané výstroji. Dále přibylo </a:t>
            </a:r>
            <a:r>
              <a:rPr lang="cs-CZ" dirty="0">
                <a:solidFill>
                  <a:srgbClr val="FF0000"/>
                </a:solidFill>
                <a:highlight>
                  <a:srgbClr val="FFFF00"/>
                </a:highlight>
              </a:rPr>
              <a:t>překonání okna skokem plavmo</a:t>
            </a:r>
            <a:r>
              <a:rPr lang="cs-CZ" dirty="0">
                <a:solidFill>
                  <a:srgbClr val="FF0000"/>
                </a:solidFill>
              </a:rPr>
              <a:t>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3557675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825</TotalTime>
  <Words>927</Words>
  <Application>Microsoft Office PowerPoint</Application>
  <PresentationFormat>Širokoúhlá obrazovka</PresentationFormat>
  <Paragraphs>89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Century Gothic</vt:lpstr>
      <vt:lpstr>Wingdings 3</vt:lpstr>
      <vt:lpstr>Stébla</vt:lpstr>
      <vt:lpstr>DOROST Sportovní disciplíny</vt:lpstr>
      <vt:lpstr>Zapojení do sportovní části</vt:lpstr>
      <vt:lpstr>Rozdělení do kategorií </vt:lpstr>
      <vt:lpstr>Disciplíny</vt:lpstr>
      <vt:lpstr>Práva a povinnosti účastníků</vt:lpstr>
      <vt:lpstr>Organizační štáb, rozhodčí, obecné</vt:lpstr>
      <vt:lpstr>SPORTOVNÍ ČÁST</vt:lpstr>
      <vt:lpstr>Běh na 100 m s překážkami</vt:lpstr>
      <vt:lpstr>Štafeta 4 x 100 m </vt:lpstr>
      <vt:lpstr>Požární útok</vt:lpstr>
      <vt:lpstr>PROVEDENÍ požárního útoku</vt:lpstr>
      <vt:lpstr>Výstup na cvičnou věž NEPOVINNÁ DISCIPLÍNA</vt:lpstr>
      <vt:lpstr>POKUS  a STARTOVÁNÍ Pravidlo 24 a 25</vt:lpstr>
      <vt:lpstr>ZÁSADNÍ změny oproti staré Směrnici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DOROST Sportovní disciplíny</dc:title>
  <dc:creator>Jaroslav Vlášek</dc:creator>
  <cp:lastModifiedBy>Lucie Šulcová</cp:lastModifiedBy>
  <cp:revision>7</cp:revision>
  <dcterms:created xsi:type="dcterms:W3CDTF">2022-09-20T07:48:31Z</dcterms:created>
  <dcterms:modified xsi:type="dcterms:W3CDTF">2022-10-08T00:17:49Z</dcterms:modified>
</cp:coreProperties>
</file>